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739" r:id="rId7"/>
  </p:sldMasterIdLst>
  <p:notesMasterIdLst>
    <p:notesMasterId r:id="rId52"/>
  </p:notesMasterIdLst>
  <p:sldIdLst>
    <p:sldId id="321" r:id="rId8"/>
    <p:sldId id="386" r:id="rId9"/>
    <p:sldId id="425" r:id="rId10"/>
    <p:sldId id="407" r:id="rId11"/>
    <p:sldId id="397" r:id="rId12"/>
    <p:sldId id="384" r:id="rId13"/>
    <p:sldId id="403" r:id="rId14"/>
    <p:sldId id="404" r:id="rId15"/>
    <p:sldId id="408" r:id="rId16"/>
    <p:sldId id="413" r:id="rId17"/>
    <p:sldId id="409" r:id="rId18"/>
    <p:sldId id="414" r:id="rId19"/>
    <p:sldId id="415" r:id="rId20"/>
    <p:sldId id="416" r:id="rId21"/>
    <p:sldId id="419" r:id="rId22"/>
    <p:sldId id="411" r:id="rId23"/>
    <p:sldId id="410" r:id="rId24"/>
    <p:sldId id="420" r:id="rId25"/>
    <p:sldId id="417" r:id="rId26"/>
    <p:sldId id="418" r:id="rId27"/>
    <p:sldId id="421" r:id="rId28"/>
    <p:sldId id="422" r:id="rId29"/>
    <p:sldId id="423" r:id="rId30"/>
    <p:sldId id="791" r:id="rId31"/>
    <p:sldId id="426" r:id="rId32"/>
    <p:sldId id="427" r:id="rId33"/>
    <p:sldId id="428" r:id="rId34"/>
    <p:sldId id="429" r:id="rId35"/>
    <p:sldId id="785" r:id="rId36"/>
    <p:sldId id="792" r:id="rId37"/>
    <p:sldId id="783" r:id="rId38"/>
    <p:sldId id="790" r:id="rId39"/>
    <p:sldId id="794" r:id="rId40"/>
    <p:sldId id="795" r:id="rId41"/>
    <p:sldId id="786" r:id="rId42"/>
    <p:sldId id="798" r:id="rId43"/>
    <p:sldId id="787" r:id="rId44"/>
    <p:sldId id="788" r:id="rId45"/>
    <p:sldId id="789" r:id="rId46"/>
    <p:sldId id="797" r:id="rId47"/>
    <p:sldId id="431" r:id="rId48"/>
    <p:sldId id="430" r:id="rId49"/>
    <p:sldId id="399" r:id="rId50"/>
    <p:sldId id="364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B77"/>
    <a:srgbClr val="FF3300"/>
    <a:srgbClr val="EBAFB5"/>
    <a:srgbClr val="F0265D"/>
    <a:srgbClr val="020000"/>
    <a:srgbClr val="30303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3" autoAdjust="0"/>
    <p:restoredTop sz="94302" autoAdjust="0"/>
  </p:normalViewPr>
  <p:slideViewPr>
    <p:cSldViewPr snapToGrid="0" snapToObjects="1">
      <p:cViewPr varScale="1">
        <p:scale>
          <a:sx n="123" d="100"/>
          <a:sy n="123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67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01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4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5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1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9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8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0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9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73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/Users/cl0743/Desktop/videos-completo/video_final.mp4" TargetMode="External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2901164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5" y="617538"/>
            <a:ext cx="58961" cy="55057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12775" y="1945003"/>
            <a:ext cx="4448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pt-BR" altLang="pt-BR" sz="3600" dirty="0"/>
              <a:t>Será que a orquestra pode tocar sem a presença de um maestro?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868" y="1202815"/>
            <a:ext cx="2647950" cy="1724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49" y="3135736"/>
            <a:ext cx="2762250" cy="1657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957" y="4844093"/>
            <a:ext cx="2952750" cy="15430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857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82308" cy="10790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extBox 20"/>
          <p:cNvSpPr txBox="1">
            <a:spLocks/>
          </p:cNvSpPr>
          <p:nvPr/>
        </p:nvSpPr>
        <p:spPr>
          <a:xfrm>
            <a:off x="586504" y="276777"/>
            <a:ext cx="8081963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Gerenciamento de Projetos</a:t>
            </a:r>
          </a:p>
          <a:p>
            <a:pPr marL="0" indent="0">
              <a:buNone/>
              <a:defRPr/>
            </a:pPr>
            <a:r>
              <a:rPr lang="pt-BR" b="1" kern="0" dirty="0"/>
              <a:t>O Gerente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504196" y="3220715"/>
            <a:ext cx="56128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127125">
              <a:buFont typeface="Wingdings" panose="05000000000000000000" pitchFamily="2" charset="2"/>
              <a:buChar char="ü"/>
            </a:pPr>
            <a:r>
              <a:rPr lang="pt-BR" altLang="pt-BR" dirty="0"/>
              <a:t>Identificação das necessidades do projeto; </a:t>
            </a:r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endParaRPr lang="pt-BR" altLang="pt-BR" dirty="0"/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r>
              <a:rPr lang="pt-BR" altLang="pt-BR" dirty="0"/>
              <a:t>O estabelecimento de objetivos claros e palpáveis; </a:t>
            </a:r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endParaRPr lang="pt-BR" altLang="pt-BR" dirty="0"/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r>
              <a:rPr lang="pt-BR" altLang="pt-BR" dirty="0"/>
              <a:t>o atendimento às expectativas de todas as partes interessadas; </a:t>
            </a:r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endParaRPr lang="pt-BR" altLang="pt-BR" dirty="0"/>
          </a:p>
          <a:p>
            <a:pPr marL="285750" indent="-285750" defTabSz="1127125">
              <a:buFont typeface="Wingdings" panose="05000000000000000000" pitchFamily="2" charset="2"/>
              <a:buChar char="ü"/>
            </a:pPr>
            <a:r>
              <a:rPr lang="pt-BR" altLang="pt-BR" dirty="0"/>
              <a:t>O devido balanceamento entre qualidade, escopo, tempo e custo;</a:t>
            </a:r>
          </a:p>
        </p:txBody>
      </p:sp>
      <p:sp>
        <p:nvSpPr>
          <p:cNvPr id="4" name="Retângulo 3"/>
          <p:cNvSpPr/>
          <p:nvPr/>
        </p:nvSpPr>
        <p:spPr>
          <a:xfrm>
            <a:off x="504196" y="1885246"/>
            <a:ext cx="812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27125"/>
            <a:r>
              <a:rPr lang="pt-BR" altLang="pt-BR" sz="2400" dirty="0"/>
              <a:t>O Gerente de Projetos é responsável pela gestão do projeto e visa a: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58" y="3480811"/>
            <a:ext cx="3232045" cy="18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37378" y="617539"/>
            <a:ext cx="45719" cy="51022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60375" y="1879641"/>
            <a:ext cx="8088891" cy="2131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6088" indent="-461963" defTabSz="533400"/>
            <a:r>
              <a:rPr lang="pt-BR" altLang="pt-BR" sz="2400" dirty="0"/>
              <a:t>	Identificar </a:t>
            </a:r>
            <a:r>
              <a:rPr lang="pt-BR" altLang="pt-BR" sz="2400" b="1" dirty="0"/>
              <a:t>necessidades</a:t>
            </a:r>
            <a:r>
              <a:rPr lang="pt-BR" altLang="pt-BR" sz="2400" dirty="0"/>
              <a:t>, estabelecer </a:t>
            </a:r>
            <a:r>
              <a:rPr lang="pt-BR" altLang="pt-BR" sz="2400" b="1" dirty="0"/>
              <a:t>objetivos</a:t>
            </a:r>
            <a:r>
              <a:rPr lang="pt-BR" altLang="pt-BR" sz="2400" dirty="0"/>
              <a:t> claros e alcançáveis;</a:t>
            </a:r>
          </a:p>
          <a:p>
            <a:pPr marL="903288" lvl="1" indent="-461963" defTabSz="533400">
              <a:lnSpc>
                <a:spcPct val="120000"/>
              </a:lnSpc>
            </a:pPr>
            <a:endParaRPr lang="pt-BR" altLang="pt-BR" sz="2400" dirty="0"/>
          </a:p>
          <a:p>
            <a:pPr marL="446088" indent="-461963" defTabSz="533400">
              <a:lnSpc>
                <a:spcPct val="120000"/>
              </a:lnSpc>
            </a:pPr>
            <a:r>
              <a:rPr lang="pt-BR" altLang="pt-BR" sz="2400" dirty="0"/>
              <a:t>	Balancear </a:t>
            </a:r>
            <a:r>
              <a:rPr lang="pt-BR" altLang="pt-BR" sz="2400" b="1" dirty="0"/>
              <a:t>demandas conflitantes</a:t>
            </a:r>
            <a:r>
              <a:rPr lang="pt-BR" altLang="pt-BR" sz="2400" dirty="0"/>
              <a:t> de qualidade, escopo, tempo e custo;	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69975" y="494085"/>
            <a:ext cx="54320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33400">
              <a:lnSpc>
                <a:spcPct val="120000"/>
              </a:lnSpc>
            </a:pPr>
            <a:r>
              <a:rPr lang="pt-BR" altLang="pt-BR" sz="3600" b="1" dirty="0"/>
              <a:t>Gerenciar um Projeto Inclui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2292C13-EF90-4E60-9CBA-F3373C05431A}"/>
              </a:ext>
            </a:extLst>
          </p:cNvPr>
          <p:cNvSpPr/>
          <p:nvPr/>
        </p:nvSpPr>
        <p:spPr>
          <a:xfrm>
            <a:off x="860237" y="4318597"/>
            <a:ext cx="44355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/>
              <a:t>Tratar as especificações dos planos e da abordagem às diferentes preocupações e expectativas das diversas </a:t>
            </a:r>
            <a:r>
              <a:rPr lang="pt-BR" altLang="pt-BR" sz="2400" b="1" dirty="0"/>
              <a:t>partes interessadas, os </a:t>
            </a:r>
            <a:r>
              <a:rPr lang="pt-BR" altLang="pt-BR" sz="2400" b="1" i="1" dirty="0"/>
              <a:t>Stakeholders</a:t>
            </a:r>
            <a:r>
              <a:rPr lang="pt-BR" altLang="pt-BR" sz="2400" dirty="0"/>
              <a:t>.</a:t>
            </a:r>
            <a:endParaRPr lang="pt-BR" sz="24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218C786-29F2-4E09-9D07-34D9DA97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2" y="3713251"/>
            <a:ext cx="2382749" cy="23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379" y="420415"/>
            <a:ext cx="45719" cy="65654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68694" y="2295861"/>
            <a:ext cx="6260612" cy="2695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Gotham-Book"/>
              </a:rPr>
              <a:t>Mudanças na estrutura organizacional;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Gotham-Book"/>
              </a:rPr>
              <a:t>Evolução nos prazos e valores;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Gotham-Book"/>
              </a:rPr>
              <a:t>Cenário político-econômico desfavorável;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Gotham-Book"/>
              </a:rPr>
              <a:t>Metas mal estabelecidos;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Gotham-Book"/>
              </a:rPr>
              <a:t>Não compreensão da complexidade do projeto.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2224" y="559546"/>
            <a:ext cx="733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atin typeface="Gotham-Bold"/>
              </a:rPr>
              <a:t>Gestão de Projetos (causas de conflitos)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71" y="3607504"/>
            <a:ext cx="2815194" cy="2010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04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379" y="515007"/>
            <a:ext cx="45719" cy="56195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42571" y="2484253"/>
            <a:ext cx="6067953" cy="2533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Estabelecimento de prioridades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Procedimentos administrativos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Avaliação técnica da qualidade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Disponibilidade e qualificação dos recursos humanos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Custos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Programação de atividades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dirty="0">
                <a:latin typeface="Gotham-Book"/>
              </a:rPr>
              <a:t>Conflitos de personalidade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907" y="535967"/>
            <a:ext cx="733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atin typeface="Gotham-Bold"/>
              </a:rPr>
              <a:t>Gestão de Projetos (tipos de conflitos)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145" y="1815247"/>
            <a:ext cx="2199073" cy="11562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337" y="3566752"/>
            <a:ext cx="1965725" cy="1320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BE9EE3E-7191-4BD5-8C3A-CBA16244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882" y="5017678"/>
            <a:ext cx="2971800" cy="1533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28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5379" y="515007"/>
            <a:ext cx="45719" cy="56195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5907" y="535967"/>
            <a:ext cx="733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atin typeface="Gotham-Bold"/>
              </a:rPr>
              <a:t>Projetos Falham?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7" y="1426510"/>
            <a:ext cx="80962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83731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extBox 20"/>
          <p:cNvSpPr txBox="1">
            <a:spLocks/>
          </p:cNvSpPr>
          <p:nvPr/>
        </p:nvSpPr>
        <p:spPr>
          <a:xfrm>
            <a:off x="565860" y="455600"/>
            <a:ext cx="808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Gerenciamento de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9" y="1703055"/>
            <a:ext cx="7518286" cy="44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9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73024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extBox 20"/>
          <p:cNvSpPr txBox="1">
            <a:spLocks/>
          </p:cNvSpPr>
          <p:nvPr/>
        </p:nvSpPr>
        <p:spPr>
          <a:xfrm>
            <a:off x="586504" y="465479"/>
            <a:ext cx="808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Gerenciamento de Projetos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81" y="2129126"/>
            <a:ext cx="7216837" cy="38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7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37378" y="617539"/>
            <a:ext cx="45719" cy="51022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17575" y="549484"/>
            <a:ext cx="6849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600" b="1" dirty="0">
                <a:solidFill>
                  <a:srgbClr val="303030"/>
                </a:solidFill>
              </a:rPr>
              <a:t>Sucesso ou Fracasso de um Projeto</a:t>
            </a:r>
            <a:endParaRPr lang="pt-BR" sz="3600" b="1" dirty="0">
              <a:solidFill>
                <a:srgbClr val="303030"/>
              </a:solidFill>
            </a:endParaRPr>
          </a:p>
        </p:txBody>
      </p:sp>
      <p:sp>
        <p:nvSpPr>
          <p:cNvPr id="10" name="AutoShape 4" descr="Resultado de imagem para fracasso ou sucesso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6" descr="Resultado de imagem para fracasso ou sucesso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110">
            <a:off x="4869200" y="2341872"/>
            <a:ext cx="3778314" cy="214273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" name="Retângulo 12"/>
          <p:cNvSpPr/>
          <p:nvPr/>
        </p:nvSpPr>
        <p:spPr>
          <a:xfrm>
            <a:off x="612775" y="1979560"/>
            <a:ext cx="3541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2400" dirty="0">
                <a:latin typeface="Arial" charset="0"/>
                <a:cs typeface="Arial" charset="0"/>
              </a:rPr>
              <a:t>O sucesso ou fracasso de um projeto é determinado pelas medidas aplicadas para se avaliar o projeto durante seu ciclo de vida e quando o mesmo estiver concluído.</a:t>
            </a:r>
          </a:p>
        </p:txBody>
      </p:sp>
    </p:spTree>
    <p:extLst>
      <p:ext uri="{BB962C8B-B14F-4D97-AF65-F5344CB8AC3E}">
        <p14:creationId xmlns:p14="http://schemas.microsoft.com/office/powerpoint/2010/main" val="31748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765175" y="617538"/>
            <a:ext cx="58961" cy="55057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17575" y="626872"/>
            <a:ext cx="669093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pt-BR" sz="3600" b="1" dirty="0" err="1">
                <a:latin typeface="Arial" pitchFamily="34" charset="0"/>
              </a:rPr>
              <a:t>Ciclo</a:t>
            </a:r>
            <a:r>
              <a:rPr lang="en-US" altLang="pt-BR" sz="3600" b="1" dirty="0">
                <a:latin typeface="Arial" pitchFamily="34" charset="0"/>
              </a:rPr>
              <a:t> de Vida de um </a:t>
            </a:r>
            <a:r>
              <a:rPr lang="en-US" altLang="pt-BR" sz="3600" b="1" dirty="0" err="1">
                <a:latin typeface="Arial" pitchFamily="34" charset="0"/>
              </a:rPr>
              <a:t>Projeto</a:t>
            </a:r>
            <a:r>
              <a:rPr lang="en-US" altLang="pt-BR" sz="3600" b="1" dirty="0">
                <a:latin typeface="Arial" pitchFamily="34" charset="0"/>
              </a:rPr>
              <a:t> ?</a:t>
            </a:r>
            <a:endParaRPr lang="pt-BR" altLang="pt-BR" sz="3600" b="1" dirty="0">
              <a:latin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65174" y="1774462"/>
            <a:ext cx="7562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1688">
              <a:lnSpc>
                <a:spcPct val="150000"/>
              </a:lnSpc>
              <a:defRPr/>
            </a:pPr>
            <a:r>
              <a:rPr lang="pt-BR" sz="2000" kern="0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projeto pode ser dividido em fases visando o melhor controle gerencial. Coletivamente, essas fases formam o ciclo de vida do projeto e definem o que será feito para gerar o produto final.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87" y="3808449"/>
            <a:ext cx="5305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7479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11651" y="2391508"/>
            <a:ext cx="9155651" cy="23299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chemeClr val="tx1"/>
                </a:solidFill>
              </a:rPr>
              <a:t>Introdução à Gestão de Projeto 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291692" y="5864424"/>
            <a:ext cx="2548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Profa. Gabriela Salomão </a:t>
            </a:r>
          </a:p>
          <a:p>
            <a:pPr algn="ctr"/>
            <a:r>
              <a:rPr lang="pt-BR" b="1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2714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9456" y="617538"/>
            <a:ext cx="45719" cy="68660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832961" y="754622"/>
            <a:ext cx="723307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pt-BR" sz="3200" b="1" dirty="0" err="1">
                <a:latin typeface="Arial" pitchFamily="34" charset="0"/>
              </a:rPr>
              <a:t>Classificação</a:t>
            </a:r>
            <a:r>
              <a:rPr lang="en-US" altLang="pt-BR" sz="3200" b="1" dirty="0">
                <a:latin typeface="Arial" pitchFamily="34" charset="0"/>
              </a:rPr>
              <a:t> do </a:t>
            </a:r>
            <a:r>
              <a:rPr lang="en-US" altLang="pt-BR" sz="3200" b="1" dirty="0" err="1">
                <a:latin typeface="Arial" pitchFamily="34" charset="0"/>
              </a:rPr>
              <a:t>Projeto</a:t>
            </a:r>
            <a:r>
              <a:rPr lang="en-US" altLang="pt-BR" sz="3200" b="1" dirty="0">
                <a:latin typeface="Arial" pitchFamily="34" charset="0"/>
              </a:rPr>
              <a:t> no Tempo?</a:t>
            </a:r>
            <a:endParaRPr lang="pt-BR" altLang="pt-BR" sz="3200" b="1" dirty="0">
              <a:latin typeface="Arial" pitchFamily="34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3" y="2385245"/>
            <a:ext cx="8405813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37378" y="617539"/>
            <a:ext cx="45719" cy="51022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069975" y="486124"/>
            <a:ext cx="6308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600" b="1" dirty="0">
                <a:solidFill>
                  <a:srgbClr val="303030"/>
                </a:solidFill>
              </a:rPr>
              <a:t>Fatores de Fracasso em Projetos</a:t>
            </a:r>
            <a:endParaRPr lang="pt-BR" sz="3600" b="1" dirty="0">
              <a:solidFill>
                <a:srgbClr val="303030"/>
              </a:solidFill>
            </a:endParaRPr>
          </a:p>
        </p:txBody>
      </p:sp>
      <p:sp>
        <p:nvSpPr>
          <p:cNvPr id="14" name="Espaço Reservado para Conteúdo 2"/>
          <p:cNvSpPr>
            <a:spLocks noGrp="1"/>
          </p:cNvSpPr>
          <p:nvPr/>
        </p:nvSpPr>
        <p:spPr bwMode="auto">
          <a:xfrm>
            <a:off x="344369" y="1848651"/>
            <a:ext cx="8229600" cy="343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400" b="1" i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0" baseline="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0" baseline="0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0" baseline="0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0" baseline="0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Relatórios inadequados do status/progresso;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Apoio ou supervisão insuficientes da alta administração;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Relações deficientes com os interessados no projeto(</a:t>
            </a:r>
            <a:r>
              <a:rPr lang="pt-BR" b="0" dirty="0" err="1">
                <a:latin typeface="Arial" pitchFamily="34" charset="0"/>
                <a:cs typeface="Arial" pitchFamily="34" charset="0"/>
              </a:rPr>
              <a:t>stakholders</a:t>
            </a:r>
            <a:r>
              <a:rPr lang="pt-BR" b="0" dirty="0">
                <a:latin typeface="Arial" pitchFamily="34" charset="0"/>
                <a:cs typeface="Arial" pitchFamily="34" charset="0"/>
              </a:rPr>
              <a:t>);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Recursos inadequados;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Planejamento e controle insuficientes;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Prazos irreais</a:t>
            </a:r>
          </a:p>
          <a:p>
            <a:pPr>
              <a:buClrTx/>
              <a:buFont typeface="Wingdings" panose="05000000000000000000" pitchFamily="2" charset="2"/>
              <a:buChar char="Ø"/>
              <a:defRPr/>
            </a:pPr>
            <a:r>
              <a:rPr lang="pt-BR" b="0" dirty="0">
                <a:latin typeface="Arial" pitchFamily="34" charset="0"/>
                <a:cs typeface="Arial" pitchFamily="34" charset="0"/>
              </a:rPr>
              <a:t>Cenário político-econômico desfavorável.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pt-BR" b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pt-BR" b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pt-BR" b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pt-BR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27" y="3428999"/>
            <a:ext cx="17430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2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37378" y="617539"/>
            <a:ext cx="45719" cy="510222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069975" y="602222"/>
            <a:ext cx="5615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>
                <a:solidFill>
                  <a:srgbClr val="303030"/>
                </a:solidFill>
              </a:rPr>
              <a:t>Fatores de Sucesso em Projetos </a:t>
            </a:r>
            <a:endParaRPr lang="pt-BR" sz="3200" b="1" dirty="0">
              <a:solidFill>
                <a:srgbClr val="303030"/>
              </a:solidFill>
            </a:endParaRPr>
          </a:p>
        </p:txBody>
      </p:sp>
      <p:sp>
        <p:nvSpPr>
          <p:cNvPr id="14" name="Espaço Reservado para Conteúdo 2"/>
          <p:cNvSpPr>
            <a:spLocks noGrp="1"/>
          </p:cNvSpPr>
          <p:nvPr/>
        </p:nvSpPr>
        <p:spPr bwMode="auto">
          <a:xfrm>
            <a:off x="460375" y="2190216"/>
            <a:ext cx="8496300" cy="27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400" b="1" i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0" baseline="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0" baseline="0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0" baseline="0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0" baseline="0"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Supervisão e apoio adequados da alta administração;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Planejamento preliminar eficaz;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Planejamento de emergência eficaz;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Objetivos realistas de prazos e custos;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Participação efetiva do cliente;</a:t>
            </a:r>
          </a:p>
          <a:p>
            <a:pPr>
              <a:buClrTx/>
              <a:buFont typeface="Wingdings" panose="05000000000000000000" pitchFamily="2" charset="2"/>
              <a:buChar char="ü"/>
            </a:pPr>
            <a:r>
              <a:rPr lang="pt-BR" altLang="pt-BR" b="0" dirty="0">
                <a:latin typeface="Arial" charset="0"/>
                <a:cs typeface="Arial" charset="0"/>
              </a:rPr>
              <a:t>Comprometimento do gerente de projetos.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75" y="3305139"/>
            <a:ext cx="2521084" cy="252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2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5" y="617538"/>
            <a:ext cx="58961" cy="6566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17575" y="682115"/>
            <a:ext cx="698287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pt-BR" sz="3600" b="1" dirty="0"/>
              <a:t>A Definição de Sucesso em Projetos</a:t>
            </a:r>
            <a:endParaRPr lang="pt-BR" altLang="pt-BR" sz="3600" b="1" dirty="0">
              <a:latin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65174" y="2741795"/>
            <a:ext cx="7995644" cy="36656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pt-BR" sz="2400" b="1" dirty="0"/>
              <a:t>Dentro do Prazo: </a:t>
            </a:r>
            <a:r>
              <a:rPr lang="pt-BR" altLang="pt-BR" sz="2400" dirty="0"/>
              <a:t>O produto é entregue de acordo com o cronograma.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Dentro do Orçamento:  </a:t>
            </a:r>
            <a:r>
              <a:rPr lang="pt-BR" altLang="pt-BR" sz="2400" dirty="0"/>
              <a:t>O projeto cumpre a estimativa de custo projetada.</a:t>
            </a:r>
            <a:endParaRPr lang="pt-BR" altLang="pt-BR" sz="2400" dirty="0">
              <a:cs typeface="Calibri"/>
            </a:endParaRPr>
          </a:p>
          <a:p>
            <a:pPr>
              <a:lnSpc>
                <a:spcPct val="90000"/>
              </a:lnSpc>
            </a:pPr>
            <a:endParaRPr lang="pt-BR" altLang="pt-BR" dirty="0">
              <a:cs typeface="Calibri"/>
            </a:endParaRPr>
          </a:p>
          <a:p>
            <a:pPr algn="just">
              <a:lnSpc>
                <a:spcPct val="90000"/>
              </a:lnSpc>
            </a:pPr>
            <a:r>
              <a:rPr lang="pt-BR" altLang="pt-BR" sz="2400" b="1" dirty="0"/>
              <a:t>Alta Qualidade: </a:t>
            </a:r>
            <a:r>
              <a:rPr lang="pt-BR" altLang="pt-BR" sz="2400" dirty="0"/>
              <a:t>Segundo Philip Crosby : </a:t>
            </a:r>
            <a:r>
              <a:rPr lang="pt-BR" altLang="pt-BR" sz="2400" i="1" dirty="0"/>
              <a:t>“Qualidade é a conformidade com as exigências”</a:t>
            </a:r>
            <a:r>
              <a:rPr lang="pt-BR" altLang="pt-BR" sz="2400" dirty="0"/>
              <a:t>, em GP qualidade se refere ao resultado de um projeto , que tem dois componentes :Funcionalidade e  Desempenho. (também entendido como </a:t>
            </a:r>
            <a:r>
              <a:rPr lang="pt-BR" altLang="pt-BR" sz="2400" b="1" dirty="0"/>
              <a:t>Escopo</a:t>
            </a:r>
            <a:r>
              <a:rPr lang="pt-BR" altLang="pt-BR" sz="2400" dirty="0"/>
              <a:t>)</a:t>
            </a:r>
            <a:endParaRPr lang="pt-BR" altLang="pt-BR" sz="2400" dirty="0"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25E2EC-413B-8C01-7FE0-EE5297CA093E}"/>
              </a:ext>
            </a:extLst>
          </p:cNvPr>
          <p:cNvSpPr txBox="1"/>
          <p:nvPr/>
        </p:nvSpPr>
        <p:spPr>
          <a:xfrm>
            <a:off x="1914525" y="1814512"/>
            <a:ext cx="47434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cs typeface="Calibri"/>
              </a:rPr>
              <a:t>"Triangulo de Ferro"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8487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5" y="617538"/>
            <a:ext cx="58961" cy="6566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17575" y="682115"/>
            <a:ext cx="698287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pt-BR" sz="3600" b="1" dirty="0"/>
              <a:t>A Definição de Sucesso em Projetos</a:t>
            </a:r>
            <a:endParaRPr lang="pt-BR" altLang="pt-BR" sz="3600" b="1" dirty="0">
              <a:latin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25E2EC-413B-8C01-7FE0-EE5297CA093E}"/>
              </a:ext>
            </a:extLst>
          </p:cNvPr>
          <p:cNvSpPr txBox="1"/>
          <p:nvPr/>
        </p:nvSpPr>
        <p:spPr>
          <a:xfrm>
            <a:off x="1914525" y="1814512"/>
            <a:ext cx="47434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 dirty="0">
                <a:cs typeface="Calibri"/>
              </a:rPr>
              <a:t>"Triangulo de Ferro"</a:t>
            </a:r>
            <a:endParaRPr lang="pt-BR" sz="3200" b="1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2E35CC5A-3B63-4BCA-227D-A64D50116351}"/>
              </a:ext>
            </a:extLst>
          </p:cNvPr>
          <p:cNvSpPr/>
          <p:nvPr/>
        </p:nvSpPr>
        <p:spPr>
          <a:xfrm>
            <a:off x="2898648" y="3286125"/>
            <a:ext cx="3089529" cy="280035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B0E0C969-02DC-57F8-F0E6-0D0A6FAD515E}"/>
              </a:ext>
            </a:extLst>
          </p:cNvPr>
          <p:cNvSpPr/>
          <p:nvPr/>
        </p:nvSpPr>
        <p:spPr>
          <a:xfrm>
            <a:off x="2184273" y="4414838"/>
            <a:ext cx="4532566" cy="1671637"/>
          </a:xfrm>
          <a:prstGeom prst="triangle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1A3F8E4-BF1C-79DF-AC47-54508F679CB9}"/>
              </a:ext>
            </a:extLst>
          </p:cNvPr>
          <p:cNvSpPr txBox="1"/>
          <p:nvPr/>
        </p:nvSpPr>
        <p:spPr>
          <a:xfrm>
            <a:off x="2286000" y="6086475"/>
            <a:ext cx="8572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cs typeface="Calibri"/>
              </a:rPr>
              <a:t>Custo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AD2F11-9692-D418-8E1B-2AB2DFC3F08A}"/>
              </a:ext>
            </a:extLst>
          </p:cNvPr>
          <p:cNvSpPr txBox="1"/>
          <p:nvPr/>
        </p:nvSpPr>
        <p:spPr>
          <a:xfrm>
            <a:off x="5686425" y="6086475"/>
            <a:ext cx="8572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cs typeface="Calibri"/>
              </a:rPr>
              <a:t>Prazo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4D70B9-CA3B-47B9-F29A-5BFB0AAEC0E7}"/>
              </a:ext>
            </a:extLst>
          </p:cNvPr>
          <p:cNvSpPr txBox="1"/>
          <p:nvPr/>
        </p:nvSpPr>
        <p:spPr>
          <a:xfrm>
            <a:off x="3929063" y="2843213"/>
            <a:ext cx="10429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dirty="0">
                <a:cs typeface="Calibri"/>
              </a:rPr>
              <a:t>Escopo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C726967-68B7-7E35-EE26-AF8192265101}"/>
              </a:ext>
            </a:extLst>
          </p:cNvPr>
          <p:cNvCxnSpPr/>
          <p:nvPr/>
        </p:nvCxnSpPr>
        <p:spPr>
          <a:xfrm flipH="1">
            <a:off x="4986337" y="3643312"/>
            <a:ext cx="1400176" cy="442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488D06-7D3B-31D1-060D-76E4F3225E9A}"/>
              </a:ext>
            </a:extLst>
          </p:cNvPr>
          <p:cNvCxnSpPr>
            <a:cxnSpLocks/>
          </p:cNvCxnSpPr>
          <p:nvPr/>
        </p:nvCxnSpPr>
        <p:spPr>
          <a:xfrm>
            <a:off x="2228852" y="4571999"/>
            <a:ext cx="785812" cy="7715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761188B-FCF4-85A4-FF19-9379D923AC82}"/>
              </a:ext>
            </a:extLst>
          </p:cNvPr>
          <p:cNvSpPr txBox="1"/>
          <p:nvPr/>
        </p:nvSpPr>
        <p:spPr>
          <a:xfrm>
            <a:off x="900113" y="4157662"/>
            <a:ext cx="1671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solidFill>
                  <a:srgbClr val="17365D"/>
                </a:solidFill>
                <a:cs typeface="Calibri"/>
              </a:rPr>
              <a:t>Orçamento Previsto</a:t>
            </a:r>
            <a:endParaRPr lang="pt-BR" b="1" dirty="0">
              <a:solidFill>
                <a:srgbClr val="17365D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8C9B41-3829-F5F5-F19A-93F05BCD9131}"/>
              </a:ext>
            </a:extLst>
          </p:cNvPr>
          <p:cNvSpPr txBox="1"/>
          <p:nvPr/>
        </p:nvSpPr>
        <p:spPr>
          <a:xfrm>
            <a:off x="6272213" y="3171825"/>
            <a:ext cx="23431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solidFill>
                  <a:srgbClr val="17365D"/>
                </a:solidFill>
                <a:cs typeface="Calibri"/>
              </a:rPr>
              <a:t>Resultado ideal do bom gerenciamento</a:t>
            </a:r>
          </a:p>
        </p:txBody>
      </p:sp>
    </p:spTree>
    <p:extLst>
      <p:ext uri="{BB962C8B-B14F-4D97-AF65-F5344CB8AC3E}">
        <p14:creationId xmlns:p14="http://schemas.microsoft.com/office/powerpoint/2010/main" val="7523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5" y="617538"/>
            <a:ext cx="58961" cy="6566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5C103C-B31D-4F54-9A73-0E9A611F0DF0}"/>
              </a:ext>
            </a:extLst>
          </p:cNvPr>
          <p:cNvSpPr/>
          <p:nvPr/>
        </p:nvSpPr>
        <p:spPr>
          <a:xfrm>
            <a:off x="552654" y="2247884"/>
            <a:ext cx="59184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0000"/>
                </a:solidFill>
                <a:latin typeface="Open Sans"/>
              </a:rPr>
              <a:t>Quando se trata de</a:t>
            </a:r>
            <a:r>
              <a:rPr lang="pt-BR" sz="3200" dirty="0">
                <a:solidFill>
                  <a:srgbClr val="1B4968"/>
                </a:solidFill>
                <a:latin typeface="Open Sans"/>
              </a:rPr>
              <a:t> </a:t>
            </a:r>
            <a:r>
              <a:rPr lang="pt-BR" sz="3200" dirty="0">
                <a:solidFill>
                  <a:srgbClr val="FF0000"/>
                </a:solidFill>
                <a:latin typeface="Open Sans"/>
              </a:rPr>
              <a:t>gerenciamento de projetos</a:t>
            </a:r>
            <a:r>
              <a:rPr lang="pt-BR" sz="3200" dirty="0">
                <a:solidFill>
                  <a:srgbClr val="000000"/>
                </a:solidFill>
                <a:latin typeface="Open Sans"/>
              </a:rPr>
              <a:t>, o uso das ferramentas, metodologias e técnicas adequadas faz toda a diferença no alcance dos objetivos.</a:t>
            </a:r>
            <a:endParaRPr lang="pt-BR" sz="3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E282AE-9BF6-4C62-B241-109E3CE13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81" y="3083115"/>
            <a:ext cx="2642588" cy="13765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71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4" y="617537"/>
            <a:ext cx="58961" cy="95410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6436A0E-09FA-4BA4-A610-3DCFA5C0D22E}"/>
              </a:ext>
            </a:extLst>
          </p:cNvPr>
          <p:cNvSpPr/>
          <p:nvPr/>
        </p:nvSpPr>
        <p:spPr>
          <a:xfrm>
            <a:off x="950078" y="602222"/>
            <a:ext cx="69988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0000"/>
                </a:solidFill>
                <a:latin typeface="Raleway"/>
              </a:rPr>
              <a:t>Por que adotar metodologias de gerenciamento de projetos?</a:t>
            </a:r>
            <a:endParaRPr lang="pt-BR" sz="2800" b="1" i="0" dirty="0">
              <a:solidFill>
                <a:srgbClr val="000000"/>
              </a:solidFill>
              <a:effectLst/>
              <a:latin typeface="Raleway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012359-3191-444E-8996-1404F7A1217F}"/>
              </a:ext>
            </a:extLst>
          </p:cNvPr>
          <p:cNvSpPr/>
          <p:nvPr/>
        </p:nvSpPr>
        <p:spPr>
          <a:xfrm>
            <a:off x="660936" y="2046364"/>
            <a:ext cx="8091850" cy="187743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400" dirty="0">
                <a:solidFill>
                  <a:srgbClr val="000000"/>
                </a:solidFill>
                <a:latin typeface="Open Sans"/>
              </a:rPr>
              <a:t>Todo projeto tem um</a:t>
            </a:r>
            <a:r>
              <a:rPr lang="pt-BR" sz="2400" dirty="0">
                <a:solidFill>
                  <a:srgbClr val="1B4968"/>
                </a:solidFill>
                <a:latin typeface="Open Sans"/>
              </a:rPr>
              <a:t> </a:t>
            </a:r>
            <a:r>
              <a:rPr lang="pt-BR" sz="2400" dirty="0">
                <a:solidFill>
                  <a:srgbClr val="FF0000"/>
                </a:solidFill>
                <a:latin typeface="Open Sans"/>
              </a:rPr>
              <a:t>escopo, cronograma, objetivos e entregas </a:t>
            </a:r>
            <a:r>
              <a:rPr lang="pt-BR" sz="2400" dirty="0">
                <a:solidFill>
                  <a:srgbClr val="000000"/>
                </a:solidFill>
                <a:latin typeface="Open Sans"/>
              </a:rPr>
              <a:t>que devem ser cumpridas, certo? </a:t>
            </a:r>
            <a:endParaRPr lang="pt-BR" sz="24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pt-BR" sz="2000" dirty="0">
              <a:solidFill>
                <a:srgbClr val="000000"/>
              </a:solidFill>
              <a:latin typeface="Open Sans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Open Sans"/>
              </a:rPr>
              <a:t>Mas como garantir que tudo saia como o planejado?</a:t>
            </a:r>
            <a:endParaRPr lang="pt-BR" sz="2400" b="1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5728CED-A60B-4A13-A994-C724C3E31054}"/>
              </a:ext>
            </a:extLst>
          </p:cNvPr>
          <p:cNvSpPr/>
          <p:nvPr/>
        </p:nvSpPr>
        <p:spPr>
          <a:xfrm>
            <a:off x="659424" y="4389026"/>
            <a:ext cx="7825152" cy="18158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  <a:latin typeface="Calibri"/>
                <a:cs typeface="Calibri"/>
              </a:rPr>
              <a:t>É aí que as metodologias aparecem para ajudar os gerentes de projetos e suas equipes. Elas funcionam como </a:t>
            </a:r>
            <a:r>
              <a:rPr lang="pt-BR" sz="2800" b="1" dirty="0">
                <a:solidFill>
                  <a:srgbClr val="000000"/>
                </a:solidFill>
                <a:latin typeface="Calibri"/>
                <a:cs typeface="Calibri"/>
              </a:rPr>
              <a:t>ferramentas efetivas na hora de sistematizar e concretizar suas estratégias</a:t>
            </a:r>
            <a:r>
              <a:rPr lang="pt-BR" sz="28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pt-BR"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3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8415" y="523204"/>
            <a:ext cx="45719" cy="82742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15BFCEC-25B5-484C-A04A-B4BC98937B93}"/>
              </a:ext>
            </a:extLst>
          </p:cNvPr>
          <p:cNvSpPr/>
          <p:nvPr/>
        </p:nvSpPr>
        <p:spPr>
          <a:xfrm>
            <a:off x="910369" y="393987"/>
            <a:ext cx="61543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Metodologia de gestão de projetos: como escolher a melhor?</a:t>
            </a:r>
            <a:endParaRPr lang="pt-BR" sz="32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0BA4C5-6646-469D-A45D-1721CB6919A3}"/>
              </a:ext>
            </a:extLst>
          </p:cNvPr>
          <p:cNvSpPr/>
          <p:nvPr/>
        </p:nvSpPr>
        <p:spPr>
          <a:xfrm>
            <a:off x="612774" y="1763639"/>
            <a:ext cx="7420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Open Sans"/>
              </a:rPr>
              <a:t>É importante deixar claro que nenhuma metodologia é melhor do que a outra. Para fazer a escolha certa, você deve considerar alguns fatores.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48FCCE1-7D83-41D3-90FE-72126F4BA7C2}"/>
              </a:ext>
            </a:extLst>
          </p:cNvPr>
          <p:cNvSpPr/>
          <p:nvPr/>
        </p:nvSpPr>
        <p:spPr>
          <a:xfrm>
            <a:off x="612774" y="2634560"/>
            <a:ext cx="7753210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Open Sans"/>
              </a:rPr>
              <a:t>Projetos que esperam um resultado específico dependem de metodologias mais rígidas, enquanto projetos menos rigorosos funcionam melhor com metodologias flexíveis.</a:t>
            </a:r>
          </a:p>
          <a:p>
            <a:endParaRPr lang="pt-BR" dirty="0">
              <a:solidFill>
                <a:srgbClr val="000000"/>
              </a:solidFill>
              <a:latin typeface="Open Sans"/>
            </a:endParaRPr>
          </a:p>
          <a:p>
            <a:r>
              <a:rPr lang="pt-BR" dirty="0">
                <a:latin typeface="Open Sans"/>
                <a:ea typeface="Open Sans"/>
                <a:cs typeface="Open Sans"/>
              </a:rPr>
              <a:t>Fatores a serem considerados: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9A5EF72-58F5-4FD9-8FAA-9EC45F77E4BC}"/>
              </a:ext>
            </a:extLst>
          </p:cNvPr>
          <p:cNvSpPr/>
          <p:nvPr/>
        </p:nvSpPr>
        <p:spPr>
          <a:xfrm>
            <a:off x="1222375" y="4111888"/>
            <a:ext cx="4572000" cy="1477328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000000"/>
                </a:solidFill>
                <a:latin typeface="Open Sans"/>
              </a:rPr>
              <a:t>complexidade do projeto;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000000"/>
                </a:solidFill>
                <a:latin typeface="Open Sans"/>
              </a:rPr>
              <a:t>tipo de organização;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000000"/>
                </a:solidFill>
                <a:latin typeface="Open Sans"/>
              </a:rPr>
              <a:t>departamentos envolvidos;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000000"/>
                </a:solidFill>
                <a:latin typeface="Open Sans"/>
              </a:rPr>
              <a:t>tamanho da equipe;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rgbClr val="000000"/>
                </a:solidFill>
                <a:latin typeface="Open Sans"/>
              </a:rPr>
              <a:t>Orçamento ...</a:t>
            </a:r>
            <a:endParaRPr lang="pt-BR" b="0" i="0" dirty="0">
              <a:solidFill>
                <a:srgbClr val="000000"/>
              </a:solidFill>
              <a:effectLst/>
              <a:latin typeface="Open Sans"/>
              <a:ea typeface="Open Sans"/>
              <a:cs typeface="Open San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9E1D5CA-AE46-460D-B7FA-25E1C6EF36B2}"/>
              </a:ext>
            </a:extLst>
          </p:cNvPr>
          <p:cNvSpPr/>
          <p:nvPr/>
        </p:nvSpPr>
        <p:spPr>
          <a:xfrm>
            <a:off x="612773" y="5778798"/>
            <a:ext cx="7420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Open Sans"/>
              </a:rPr>
              <a:t>Tais fatores influenciam na escolha dos processos e, portanto, das metodologias de gerenciamento de projetos.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dirty="0"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541573" y="525420"/>
            <a:ext cx="58961" cy="6566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664239-DB73-403C-9B0A-DB1E32172584}"/>
              </a:ext>
            </a:extLst>
          </p:cNvPr>
          <p:cNvSpPr/>
          <p:nvPr/>
        </p:nvSpPr>
        <p:spPr>
          <a:xfrm>
            <a:off x="630950" y="549548"/>
            <a:ext cx="7131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00000"/>
                </a:solidFill>
              </a:rPr>
              <a:t>Metodologias de Gestão de Projetos</a:t>
            </a:r>
            <a:endParaRPr lang="pt-BR" sz="3600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F27727C-995D-4FBC-9741-B496DA64CEB1}"/>
              </a:ext>
            </a:extLst>
          </p:cNvPr>
          <p:cNvGrpSpPr/>
          <p:nvPr/>
        </p:nvGrpSpPr>
        <p:grpSpPr>
          <a:xfrm>
            <a:off x="462698" y="1950982"/>
            <a:ext cx="9438792" cy="3957553"/>
            <a:chOff x="600266" y="1752037"/>
            <a:chExt cx="9438792" cy="395755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44A4BDD-7D70-43E6-9163-550310D75E62}"/>
                </a:ext>
              </a:extLst>
            </p:cNvPr>
            <p:cNvSpPr/>
            <p:nvPr/>
          </p:nvSpPr>
          <p:spPr>
            <a:xfrm>
              <a:off x="612775" y="1847047"/>
              <a:ext cx="3705310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1. </a:t>
              </a:r>
              <a:r>
                <a:rPr lang="en-US" b="1" dirty="0"/>
                <a:t>Adaptive Project Framework (APF)</a:t>
              </a:r>
              <a:endParaRPr lang="en-US" b="1" i="0" dirty="0">
                <a:effectLst/>
                <a:cs typeface="Calibri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41629A8-E43E-429F-94F1-191757025F9A}"/>
                </a:ext>
              </a:extLst>
            </p:cNvPr>
            <p:cNvSpPr/>
            <p:nvPr/>
          </p:nvSpPr>
          <p:spPr>
            <a:xfrm>
              <a:off x="648749" y="2341406"/>
              <a:ext cx="891591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2. </a:t>
              </a:r>
              <a:r>
                <a:rPr lang="pt-BR" b="1" dirty="0" err="1">
                  <a:solidFill>
                    <a:srgbClr val="000000"/>
                  </a:solidFill>
                </a:rPr>
                <a:t>Agile</a:t>
              </a:r>
              <a:endParaRPr lang="pt-BR" b="1" i="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41E59038-B72F-44C8-A48F-83DE64D3D85C}"/>
                </a:ext>
              </a:extLst>
            </p:cNvPr>
            <p:cNvSpPr/>
            <p:nvPr/>
          </p:nvSpPr>
          <p:spPr>
            <a:xfrm>
              <a:off x="612775" y="2816812"/>
              <a:ext cx="1906740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3. Caminho crítico</a:t>
              </a:r>
              <a:endParaRPr lang="pt-BR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514BC4-CC23-476D-8F79-95E67EE05B31}"/>
                </a:ext>
              </a:extLst>
            </p:cNvPr>
            <p:cNvSpPr/>
            <p:nvPr/>
          </p:nvSpPr>
          <p:spPr>
            <a:xfrm>
              <a:off x="600266" y="3276989"/>
              <a:ext cx="3000309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4. Extreme </a:t>
              </a:r>
              <a:r>
                <a:rPr lang="pt-BR" b="1" dirty="0" err="1">
                  <a:solidFill>
                    <a:srgbClr val="000000"/>
                  </a:solidFill>
                </a:rPr>
                <a:t>Programming</a:t>
              </a:r>
              <a:r>
                <a:rPr lang="pt-BR" b="1" dirty="0">
                  <a:solidFill>
                    <a:srgbClr val="000000"/>
                  </a:solidFill>
                </a:rPr>
                <a:t> (XP)</a:t>
              </a:r>
              <a:endParaRPr lang="pt-BR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71F2DED-745C-4C5D-BC61-632E4F79B099}"/>
                </a:ext>
              </a:extLst>
            </p:cNvPr>
            <p:cNvSpPr/>
            <p:nvPr/>
          </p:nvSpPr>
          <p:spPr>
            <a:xfrm>
              <a:off x="612775" y="3748468"/>
              <a:ext cx="2375971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5. Gestão de qualidade</a:t>
              </a:r>
              <a:endParaRPr lang="pt-BR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712A2F0-8899-43E8-9EE8-6B544C022909}"/>
                </a:ext>
              </a:extLst>
            </p:cNvPr>
            <p:cNvSpPr/>
            <p:nvPr/>
          </p:nvSpPr>
          <p:spPr>
            <a:xfrm>
              <a:off x="632449" y="4203892"/>
              <a:ext cx="1137106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6. </a:t>
              </a:r>
              <a:r>
                <a:rPr lang="pt-BR" b="1" dirty="0" err="1">
                  <a:solidFill>
                    <a:srgbClr val="000000"/>
                  </a:solidFill>
                </a:rPr>
                <a:t>Kanban</a:t>
              </a:r>
              <a:endParaRPr lang="pt-BR" b="1" i="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A90F67B-9C35-42F6-8374-E0AABEDF35F3}"/>
                </a:ext>
              </a:extLst>
            </p:cNvPr>
            <p:cNvSpPr/>
            <p:nvPr/>
          </p:nvSpPr>
          <p:spPr>
            <a:xfrm>
              <a:off x="625444" y="4737187"/>
              <a:ext cx="1659172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7. </a:t>
              </a:r>
              <a:r>
                <a:rPr lang="pt-BR" b="1" dirty="0" err="1">
                  <a:solidFill>
                    <a:srgbClr val="000000"/>
                  </a:solidFill>
                </a:rPr>
                <a:t>Methodware</a:t>
              </a:r>
              <a:endParaRPr lang="pt-BR" b="1" i="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498B210-B42A-4CBD-B121-65F49982CD11}"/>
                </a:ext>
              </a:extLst>
            </p:cNvPr>
            <p:cNvSpPr/>
            <p:nvPr/>
          </p:nvSpPr>
          <p:spPr>
            <a:xfrm>
              <a:off x="617012" y="5340258"/>
              <a:ext cx="2141292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8. Metodologia Lean</a:t>
              </a:r>
              <a:endParaRPr lang="pt-BR" b="1" i="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AFF4A23-C8AD-4591-840E-9F0F3DC115F2}"/>
                </a:ext>
              </a:extLst>
            </p:cNvPr>
            <p:cNvSpPr/>
            <p:nvPr/>
          </p:nvSpPr>
          <p:spPr>
            <a:xfrm>
              <a:off x="4642618" y="1752037"/>
              <a:ext cx="5058183" cy="36933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9. Project Management Methodology (MPMM)</a:t>
              </a:r>
              <a:endParaRPr lang="en-US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07D92CB-4505-4D1A-A858-E32DEC9F29AB}"/>
                </a:ext>
              </a:extLst>
            </p:cNvPr>
            <p:cNvSpPr/>
            <p:nvPr/>
          </p:nvSpPr>
          <p:spPr>
            <a:xfrm>
              <a:off x="4548885" y="2272044"/>
              <a:ext cx="5490173" cy="36933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10. Project </a:t>
              </a:r>
              <a:r>
                <a:rPr lang="pt-BR" b="1" dirty="0" err="1">
                  <a:solidFill>
                    <a:srgbClr val="000000"/>
                  </a:solidFill>
                </a:rPr>
                <a:t>Evaluation</a:t>
              </a:r>
              <a:r>
                <a:rPr lang="pt-BR" b="1" dirty="0">
                  <a:solidFill>
                    <a:srgbClr val="000000"/>
                  </a:solidFill>
                </a:rPr>
                <a:t> Review </a:t>
              </a:r>
              <a:r>
                <a:rPr lang="pt-BR" b="1" dirty="0" err="1">
                  <a:solidFill>
                    <a:srgbClr val="000000"/>
                  </a:solidFill>
                </a:rPr>
                <a:t>Technique</a:t>
              </a:r>
              <a:r>
                <a:rPr lang="pt-BR" b="1" dirty="0">
                  <a:solidFill>
                    <a:srgbClr val="000000"/>
                  </a:solidFill>
                </a:rPr>
                <a:t> (PERT)</a:t>
              </a:r>
              <a:endParaRPr lang="pt-BR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C7497391-BD21-4D05-B750-4ED1A7729029}"/>
                </a:ext>
              </a:extLst>
            </p:cNvPr>
            <p:cNvSpPr/>
            <p:nvPr/>
          </p:nvSpPr>
          <p:spPr>
            <a:xfrm>
              <a:off x="4556354" y="2755187"/>
              <a:ext cx="1350050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11. PRINCE2</a:t>
              </a:r>
              <a:endParaRPr lang="pt-BR" b="1" i="0" dirty="0">
                <a:solidFill>
                  <a:srgbClr val="000000"/>
                </a:solidFill>
                <a:effectLst/>
                <a:cs typeface="Calibri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EC2231C-0842-4F82-8A93-8B16280D6C0C}"/>
                </a:ext>
              </a:extLst>
            </p:cNvPr>
            <p:cNvSpPr/>
            <p:nvPr/>
          </p:nvSpPr>
          <p:spPr>
            <a:xfrm>
              <a:off x="4577639" y="3235068"/>
              <a:ext cx="2602123" cy="369332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pt-BR" b="1" dirty="0">
                  <a:solidFill>
                    <a:srgbClr val="000000"/>
                  </a:solidFill>
                </a:rPr>
                <a:t>12. Project Model Canvas</a:t>
              </a:r>
              <a:endParaRPr lang="pt-BR" b="1" i="0" dirty="0">
                <a:solidFill>
                  <a:srgbClr val="000000"/>
                </a:solidFill>
                <a:effectLst/>
              </a:endParaRPr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EC844D-AEFD-484C-8237-8AC3F2505C66}"/>
              </a:ext>
            </a:extLst>
          </p:cNvPr>
          <p:cNvSpPr/>
          <p:nvPr/>
        </p:nvSpPr>
        <p:spPr>
          <a:xfrm>
            <a:off x="4490673" y="3932533"/>
            <a:ext cx="11304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13. Scrum</a:t>
            </a:r>
            <a:endParaRPr lang="pt-BR" b="1" i="0" dirty="0">
              <a:solidFill>
                <a:srgbClr val="000000"/>
              </a:solidFill>
              <a:effectLst/>
              <a:cs typeface="Calibri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9C65488-F631-4F76-9D3A-92DAB1337107}"/>
              </a:ext>
            </a:extLst>
          </p:cNvPr>
          <p:cNvSpPr/>
          <p:nvPr/>
        </p:nvSpPr>
        <p:spPr>
          <a:xfrm>
            <a:off x="4485768" y="4463583"/>
            <a:ext cx="129041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14. </a:t>
            </a:r>
            <a:r>
              <a:rPr lang="pt-BR" b="1" dirty="0" err="1">
                <a:solidFill>
                  <a:srgbClr val="000000"/>
                </a:solidFill>
              </a:rPr>
              <a:t>TenStep</a:t>
            </a:r>
            <a:endParaRPr lang="pt-BR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0E043F4-0673-4ADD-B222-62A3E6D9B7B4}"/>
              </a:ext>
            </a:extLst>
          </p:cNvPr>
          <p:cNvSpPr/>
          <p:nvPr/>
        </p:nvSpPr>
        <p:spPr>
          <a:xfrm>
            <a:off x="4485166" y="4884959"/>
            <a:ext cx="1416413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15. </a:t>
            </a:r>
            <a:r>
              <a:rPr lang="pt-BR" b="1" dirty="0" err="1">
                <a:solidFill>
                  <a:srgbClr val="000000"/>
                </a:solidFill>
              </a:rPr>
              <a:t>Waterfall</a:t>
            </a:r>
            <a:endParaRPr lang="pt-BR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46027CE-FBB4-4A71-92B0-408D65A1F1CE}"/>
              </a:ext>
            </a:extLst>
          </p:cNvPr>
          <p:cNvSpPr/>
          <p:nvPr/>
        </p:nvSpPr>
        <p:spPr>
          <a:xfrm>
            <a:off x="4498740" y="5412239"/>
            <a:ext cx="101046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16. </a:t>
            </a:r>
            <a:r>
              <a:rPr lang="pt-BR" b="1" dirty="0" err="1">
                <a:solidFill>
                  <a:srgbClr val="000000"/>
                </a:solidFill>
              </a:rPr>
              <a:t>Zoop</a:t>
            </a:r>
            <a:endParaRPr lang="pt-BR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DE33103-E8BE-442A-BC54-A051B9EAB626}"/>
              </a:ext>
            </a:extLst>
          </p:cNvPr>
          <p:cNvSpPr/>
          <p:nvPr/>
        </p:nvSpPr>
        <p:spPr>
          <a:xfrm>
            <a:off x="4498740" y="5951887"/>
            <a:ext cx="276530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17. Metodologia Top Down</a:t>
            </a:r>
            <a:endParaRPr lang="pt-BR" b="1" i="0" dirty="0">
              <a:solidFill>
                <a:srgbClr val="000000"/>
              </a:solidFill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8661" y="387686"/>
            <a:ext cx="45719" cy="95410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B153EA1-34B5-49F5-BBDD-CAC31D3DCAB2}"/>
              </a:ext>
            </a:extLst>
          </p:cNvPr>
          <p:cNvSpPr/>
          <p:nvPr/>
        </p:nvSpPr>
        <p:spPr>
          <a:xfrm>
            <a:off x="1153486" y="2367604"/>
            <a:ext cx="53647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182020"/>
                </a:solidFill>
                <a:latin typeface="Nunito Sans"/>
              </a:rPr>
              <a:t>Qual a diferença entre gestão ágil e gestão tradicional?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78655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821852" y="1566397"/>
            <a:ext cx="751458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Diante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constantes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necessidades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desenvolver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gerenciar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fim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7AAF0F-7A40-47B3-B665-E839B350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76" y="4103077"/>
            <a:ext cx="3028950" cy="1514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DE9FAF-334C-4D9A-A1CD-E6D8CD84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6" y="3978157"/>
            <a:ext cx="2952750" cy="1552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3254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D65F3C-BF3C-9F37-F944-9E5F034E5445}"/>
              </a:ext>
            </a:extLst>
          </p:cNvPr>
          <p:cNvSpPr/>
          <p:nvPr/>
        </p:nvSpPr>
        <p:spPr>
          <a:xfrm>
            <a:off x="4772025" y="1214437"/>
            <a:ext cx="3929062" cy="5143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766D3AB-EAF2-8C14-221B-F096DD51155D}"/>
              </a:ext>
            </a:extLst>
          </p:cNvPr>
          <p:cNvSpPr/>
          <p:nvPr/>
        </p:nvSpPr>
        <p:spPr>
          <a:xfrm>
            <a:off x="628650" y="1214438"/>
            <a:ext cx="3786187" cy="5143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8661" y="387686"/>
            <a:ext cx="45719" cy="95410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4E9628-7F6C-A83F-7953-34C3ADC5708F}"/>
              </a:ext>
            </a:extLst>
          </p:cNvPr>
          <p:cNvSpPr txBox="1"/>
          <p:nvPr/>
        </p:nvSpPr>
        <p:spPr>
          <a:xfrm>
            <a:off x="928688" y="1385888"/>
            <a:ext cx="31861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 dirty="0">
                <a:cs typeface="Calibri"/>
              </a:rPr>
              <a:t>Gestão Tradicional</a:t>
            </a:r>
            <a:endParaRPr lang="pt-BR" sz="3600" b="1"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EFEB3E-9B23-1837-957E-9B4CDCC228E8}"/>
              </a:ext>
            </a:extLst>
          </p:cNvPr>
          <p:cNvSpPr txBox="1"/>
          <p:nvPr/>
        </p:nvSpPr>
        <p:spPr>
          <a:xfrm>
            <a:off x="5129213" y="1385887"/>
            <a:ext cx="31861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 dirty="0">
                <a:cs typeface="Calibri"/>
              </a:rPr>
              <a:t>Gestão</a:t>
            </a:r>
            <a:endParaRPr lang="pt-BR" dirty="0"/>
          </a:p>
          <a:p>
            <a:pPr algn="ctr"/>
            <a:r>
              <a:rPr lang="pt-BR" sz="3600" b="1" dirty="0">
                <a:cs typeface="Calibri"/>
              </a:rPr>
              <a:t>Ágil</a:t>
            </a:r>
            <a:endParaRPr lang="pt-BR" dirty="0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0A925CDE-D998-A391-5E96-6AD24998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9" y="2760558"/>
            <a:ext cx="2214563" cy="3122821"/>
          </a:xfrm>
          <a:prstGeom prst="rect">
            <a:avLst/>
          </a:prstGeom>
        </p:spPr>
      </p:pic>
      <p:pic>
        <p:nvPicPr>
          <p:cNvPr id="6" name="Imagem 6" descr="Gráfico, Diagrama&#10;&#10;Descrição gerada automaticamente">
            <a:extLst>
              <a:ext uri="{FF2B5EF4-FFF2-40B4-BE49-F238E27FC236}">
                <a16:creationId xmlns:a16="http://schemas.microsoft.com/office/drawing/2014/main" id="{3D90D7AD-1A25-B433-F4A0-B2F0BD658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4" t="15194" r="3546" b="7420"/>
          <a:stretch/>
        </p:blipFill>
        <p:spPr>
          <a:xfrm>
            <a:off x="4886325" y="2757489"/>
            <a:ext cx="3688985" cy="31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>
            <a:extLst>
              <a:ext uri="{FF2B5EF4-FFF2-40B4-BE49-F238E27FC236}">
                <a16:creationId xmlns:a16="http://schemas.microsoft.com/office/drawing/2014/main" id="{338DB648-50FB-4EA8-8DB3-62DB0CB08156}"/>
              </a:ext>
            </a:extLst>
          </p:cNvPr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13"/>
          <p:cNvSpPr/>
          <p:nvPr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2B473CB6-6504-4015-9656-FC40B7D905A6}"/>
              </a:ext>
            </a:extLst>
          </p:cNvPr>
          <p:cNvSpPr/>
          <p:nvPr/>
        </p:nvSpPr>
        <p:spPr>
          <a:xfrm flipH="1">
            <a:off x="853873" y="87016"/>
            <a:ext cx="45719" cy="461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36B74F4-D42E-42CC-9898-E4A29F0F1483}"/>
              </a:ext>
            </a:extLst>
          </p:cNvPr>
          <p:cNvSpPr txBox="1"/>
          <p:nvPr/>
        </p:nvSpPr>
        <p:spPr>
          <a:xfrm>
            <a:off x="2286000" y="32400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effectLst/>
              </a:rPr>
              <a:t> </a:t>
            </a:r>
            <a:endParaRPr lang="pt-BR" dirty="0"/>
          </a:p>
        </p:txBody>
      </p:sp>
      <p:sp>
        <p:nvSpPr>
          <p:cNvPr id="8" name="Google Shape;393;p21">
            <a:extLst>
              <a:ext uri="{FF2B5EF4-FFF2-40B4-BE49-F238E27FC236}">
                <a16:creationId xmlns:a16="http://schemas.microsoft.com/office/drawing/2014/main" id="{08676009-A443-40D5-8B8F-8DD98AC1BC60}"/>
              </a:ext>
            </a:extLst>
          </p:cNvPr>
          <p:cNvSpPr/>
          <p:nvPr/>
        </p:nvSpPr>
        <p:spPr>
          <a:xfrm>
            <a:off x="177801" y="773112"/>
            <a:ext cx="913678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Não podemos falar de projetos sem falar do PMI.</a:t>
            </a:r>
          </a:p>
          <a:p>
            <a:pPr algn="just"/>
            <a:endParaRPr lang="pt-BR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7" algn="just"/>
            <a:r>
              <a:rPr lang="pt-BR" sz="2400" b="1" u="sng" dirty="0">
                <a:solidFill>
                  <a:srgbClr val="F0265D"/>
                </a:solidFill>
                <a:latin typeface="Calibri"/>
                <a:cs typeface="Calibri"/>
              </a:rPr>
              <a:t>O que é PMI?</a:t>
            </a:r>
          </a:p>
        </p:txBody>
      </p:sp>
      <p:pic>
        <p:nvPicPr>
          <p:cNvPr id="14" name="Google Shape;394;p21">
            <a:extLst>
              <a:ext uri="{FF2B5EF4-FFF2-40B4-BE49-F238E27FC236}">
                <a16:creationId xmlns:a16="http://schemas.microsoft.com/office/drawing/2014/main" id="{1A841763-43E9-4DFA-92BE-9DF6A1C06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0232" y="3068960"/>
            <a:ext cx="2460481" cy="28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A3ADC1-37BC-4F66-921C-8AC069E39022}"/>
              </a:ext>
            </a:extLst>
          </p:cNvPr>
          <p:cNvSpPr txBox="1"/>
          <p:nvPr/>
        </p:nvSpPr>
        <p:spPr>
          <a:xfrm>
            <a:off x="179512" y="1772816"/>
            <a:ext cx="8920760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O Instituto de Gerenciamento de Projetos (Project Management </a:t>
            </a:r>
            <a:r>
              <a:rPr lang="pt-BR" sz="2400" dirty="0" err="1">
                <a:solidFill>
                  <a:schemeClr val="dk1"/>
                </a:solidFill>
                <a:latin typeface="Calibri"/>
                <a:cs typeface="Calibri"/>
              </a:rPr>
              <a:t>Institute</a:t>
            </a: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 PMI), é a uma das maiores associações para profissionais de gerenciamento de projetos. Nosso trabalho para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a profissão auxilia mais de 700.000 membros,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profissionais certificados e voluntários em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praticamente todos os países do mundo 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aumentar o sucesso das suas empresas, evoluir em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</a:rPr>
              <a:t>suas carreiras e tornar a profissão mais madura.</a:t>
            </a:r>
          </a:p>
        </p:txBody>
      </p:sp>
    </p:spTree>
    <p:extLst>
      <p:ext uri="{BB962C8B-B14F-4D97-AF65-F5344CB8AC3E}">
        <p14:creationId xmlns:p14="http://schemas.microsoft.com/office/powerpoint/2010/main" val="97824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228850" indent="-2228850" algn="ctr"/>
            <a:endParaRPr lang="en-US"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6EB76C5-49EC-4E73-BA15-E4D4A2F7DA63}"/>
              </a:ext>
            </a:extLst>
          </p:cNvPr>
          <p:cNvSpPr/>
          <p:nvPr/>
        </p:nvSpPr>
        <p:spPr>
          <a:xfrm>
            <a:off x="704667" y="602222"/>
            <a:ext cx="575830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sz="3200" b="1" dirty="0">
                <a:solidFill>
                  <a:srgbClr val="182020"/>
                </a:solidFill>
                <a:latin typeface="Nunito Sans"/>
              </a:rPr>
              <a:t>O que é o PMI ? E o </a:t>
            </a:r>
            <a:r>
              <a:rPr lang="pt-BR" sz="3200" b="1" dirty="0" err="1">
                <a:solidFill>
                  <a:srgbClr val="182020"/>
                </a:solidFill>
                <a:latin typeface="Nunito Sans"/>
              </a:rPr>
              <a:t>PMBoK</a:t>
            </a:r>
            <a:r>
              <a:rPr lang="pt-BR" sz="3200" b="1" dirty="0">
                <a:solidFill>
                  <a:srgbClr val="182020"/>
                </a:solidFill>
                <a:latin typeface="Nunito Sans"/>
              </a:rPr>
              <a:t>??</a:t>
            </a:r>
            <a:endParaRPr lang="pt-BR" sz="32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9B8452-3935-4937-B179-2E45BA0E92E0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A2EA48F-5581-1518-A729-B5F6A4FDE9F8}"/>
              </a:ext>
            </a:extLst>
          </p:cNvPr>
          <p:cNvSpPr txBox="1"/>
          <p:nvPr/>
        </p:nvSpPr>
        <p:spPr>
          <a:xfrm>
            <a:off x="571501" y="1514475"/>
            <a:ext cx="821531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/>
              <a:t>PMI</a:t>
            </a:r>
            <a:r>
              <a:rPr lang="pt-BR" sz="2400" dirty="0"/>
              <a:t> é o </a:t>
            </a:r>
            <a:r>
              <a:rPr lang="pt-BR" sz="2400" b="1" dirty="0">
                <a:ea typeface="+mn-lt"/>
                <a:cs typeface="+mn-lt"/>
              </a:rPr>
              <a:t>Project Management </a:t>
            </a:r>
            <a:r>
              <a:rPr lang="pt-BR" sz="2400" b="1" dirty="0" err="1">
                <a:ea typeface="+mn-lt"/>
                <a:cs typeface="+mn-lt"/>
              </a:rPr>
              <a:t>Institute</a:t>
            </a:r>
            <a:r>
              <a:rPr lang="pt-BR" sz="2400" dirty="0">
                <a:ea typeface="+mn-lt"/>
                <a:cs typeface="+mn-lt"/>
              </a:rPr>
              <a:t> (</a:t>
            </a:r>
            <a:r>
              <a:rPr lang="pt-BR" sz="2400" dirty="0"/>
              <a:t>ou Instituto de Gerenciamento de Projetos), uma das  maiores associações para profissionais de gerenciamento de projetos, com mais de 700.000 membros em todo mundo.</a:t>
            </a:r>
            <a:endParaRPr lang="pt-BR" sz="2400" dirty="0">
              <a:cs typeface="Calibri"/>
            </a:endParaRPr>
          </a:p>
          <a:p>
            <a:pPr marL="2228850" indent="-2228850"/>
            <a:endParaRPr lang="pt-BR" sz="2400" dirty="0">
              <a:cs typeface="Calibri"/>
            </a:endParaRPr>
          </a:p>
          <a:p>
            <a:pPr marL="2228850"/>
            <a:r>
              <a:rPr lang="pt-BR" sz="2400" dirty="0">
                <a:cs typeface="Calibri"/>
              </a:rPr>
              <a:t>Sua principal publicação é o </a:t>
            </a:r>
            <a:r>
              <a:rPr lang="pt-BR" sz="2400" b="1" dirty="0" err="1">
                <a:cs typeface="Calibri"/>
              </a:rPr>
              <a:t>PMBoK</a:t>
            </a:r>
            <a:r>
              <a:rPr lang="pt-BR" sz="2400" b="1" dirty="0">
                <a:cs typeface="Calibri"/>
              </a:rPr>
              <a:t> (Project Management Book </a:t>
            </a:r>
            <a:r>
              <a:rPr lang="pt-BR" sz="2400" b="1" dirty="0" err="1">
                <a:cs typeface="Calibri"/>
              </a:rPr>
              <a:t>of</a:t>
            </a:r>
            <a:r>
              <a:rPr lang="pt-BR" sz="2400" b="1" dirty="0">
                <a:cs typeface="Calibri"/>
              </a:rPr>
              <a:t> </a:t>
            </a:r>
            <a:r>
              <a:rPr lang="pt-BR" sz="2400" b="1" dirty="0" err="1">
                <a:cs typeface="Calibri"/>
              </a:rPr>
              <a:t>Knowledge</a:t>
            </a:r>
            <a:r>
              <a:rPr lang="pt-BR" sz="2400" b="1" dirty="0">
                <a:cs typeface="Calibri"/>
              </a:rPr>
              <a:t>)</a:t>
            </a:r>
            <a:r>
              <a:rPr lang="pt-BR" sz="2400" dirty="0">
                <a:cs typeface="Calibri"/>
              </a:rPr>
              <a:t> um guia para as melhores práticas em gestão de projetos  considerado como a principal base de conhecimento sobre a gestão de projetos entre os profissionais da área.</a:t>
            </a:r>
            <a:endParaRPr lang="pt-BR">
              <a:cs typeface="Calibri"/>
            </a:endParaRP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8DF9A01-ADDC-7AD0-1B75-D3513847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274908"/>
            <a:ext cx="2000251" cy="28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6EB76C5-49EC-4E73-BA15-E4D4A2F7DA63}"/>
              </a:ext>
            </a:extLst>
          </p:cNvPr>
          <p:cNvSpPr/>
          <p:nvPr/>
        </p:nvSpPr>
        <p:spPr>
          <a:xfrm>
            <a:off x="704667" y="602222"/>
            <a:ext cx="3710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182020"/>
                </a:solidFill>
                <a:latin typeface="Nunito Sans"/>
              </a:rPr>
              <a:t>O que é Gestão Ágil?</a:t>
            </a:r>
            <a:endParaRPr lang="pt-BR" sz="32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18C2CF-D3CA-4DA5-A85D-D8DF9DEEEF76}"/>
              </a:ext>
            </a:extLst>
          </p:cNvPr>
          <p:cNvSpPr/>
          <p:nvPr/>
        </p:nvSpPr>
        <p:spPr>
          <a:xfrm>
            <a:off x="576079" y="2083627"/>
            <a:ext cx="7981599" cy="42165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  <a:latin typeface="Calibri"/>
                <a:cs typeface="Calibri"/>
              </a:rPr>
              <a:t>A gestão ágil 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é um modelo</a:t>
            </a:r>
            <a:r>
              <a:rPr lang="pt-BR" sz="2800" dirty="0">
                <a:solidFill>
                  <a:srgbClr val="182020"/>
                </a:solidFill>
                <a:latin typeface="Calibri"/>
                <a:cs typeface="Calibri"/>
              </a:rPr>
              <a:t> 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de abordagem para o gerenciamento de projetos que ganhou notoriedade a partir do Manifesto Ágil (2001), e que se baseia na maior interação com o cliente e na flexibilidade para ajustes de escopo e alterações de requisitos ao longo do projeto para viabilizar a agilidade no desenvolvimento de projetos. </a:t>
            </a:r>
            <a:endParaRPr lang="pt-BR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just"/>
            <a:endParaRPr lang="pt-BR" sz="2400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Nesta abordagem, o projeto é inteiro dividido em ações menores, com entregas frequentes em pequenos intervalos, para garantir que tais entregas tenham maior aderência às expectativas do cliente e dos negócios.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9B8452-3935-4937-B179-2E45BA0E92E0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991305-DC19-4726-BA44-A0FCC706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26" y="444746"/>
            <a:ext cx="3081337" cy="17859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49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D2099CB-CB17-4CC5-B90C-2998F0EC0971}"/>
              </a:ext>
            </a:extLst>
          </p:cNvPr>
          <p:cNvSpPr/>
          <p:nvPr/>
        </p:nvSpPr>
        <p:spPr>
          <a:xfrm>
            <a:off x="734036" y="455666"/>
            <a:ext cx="6585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82020"/>
                </a:solidFill>
                <a:latin typeface="Nunito Sans"/>
              </a:rPr>
              <a:t>Principais pontos de diferença entre gestão ágil e tradicional</a:t>
            </a:r>
            <a:endParaRPr lang="pt-BR" sz="2400" b="1" dirty="0">
              <a:solidFill>
                <a:srgbClr val="182020"/>
              </a:solidFill>
              <a:latin typeface="Darker Grotesque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1ED997-4F2F-44A8-9582-371ADD42C384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1A56AFF-C8AD-65BE-7788-EB7109DC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5" y="1861001"/>
            <a:ext cx="8134708" cy="39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12D24B-2F56-46EC-80D1-EFCAB91499BC}"/>
              </a:ext>
            </a:extLst>
          </p:cNvPr>
          <p:cNvSpPr/>
          <p:nvPr/>
        </p:nvSpPr>
        <p:spPr>
          <a:xfrm>
            <a:off x="719659" y="667332"/>
            <a:ext cx="787493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Outras diferenças entre gestão ágil e tradicional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8F9B77B-54C9-480F-8EB1-71B106F2CB0D}"/>
              </a:ext>
            </a:extLst>
          </p:cNvPr>
          <p:cNvSpPr/>
          <p:nvPr/>
        </p:nvSpPr>
        <p:spPr>
          <a:xfrm>
            <a:off x="620215" y="1958829"/>
            <a:ext cx="774577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pt-BR" sz="2400" b="1" dirty="0">
                <a:solidFill>
                  <a:srgbClr val="182020"/>
                </a:solidFill>
                <a:latin typeface="Calibri"/>
                <a:cs typeface="Calibri"/>
              </a:rPr>
              <a:t>Percepção de conquista de resultados</a:t>
            </a:r>
          </a:p>
          <a:p>
            <a:pPr algn="just"/>
            <a:endParaRPr lang="pt-BR" sz="2400" b="1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400" dirty="0">
                <a:solidFill>
                  <a:srgbClr val="FF0000"/>
                </a:solidFill>
                <a:latin typeface="Calibri"/>
                <a:cs typeface="Calibri"/>
              </a:rPr>
              <a:t>A metodologia tradicional considera que só será possível avaliar a percepção de valor de um produto ou serviço quando ele for 100% entregue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. Nos métodos ágeis, no entanto, </a:t>
            </a:r>
            <a:r>
              <a:rPr lang="pt-BR" sz="2400" dirty="0">
                <a:solidFill>
                  <a:srgbClr val="FF0000"/>
                </a:solidFill>
                <a:latin typeface="Calibri"/>
                <a:cs typeface="Calibri"/>
              </a:rPr>
              <a:t>essa percepção de valor acontece conforme as etapas do projeto são entregues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. Através de um conjunto mínimo de funcionalidades que solucionará uma parte grande da necessidade do cliente já é possível notar avanços.</a:t>
            </a:r>
            <a:endParaRPr lang="pt-BR" sz="2400" b="0" i="0" dirty="0">
              <a:solidFill>
                <a:srgbClr val="18202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393A72-4601-4D19-B550-058821D19623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</p:spTree>
    <p:extLst>
      <p:ext uri="{BB962C8B-B14F-4D97-AF65-F5344CB8AC3E}">
        <p14:creationId xmlns:p14="http://schemas.microsoft.com/office/powerpoint/2010/main" val="21706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50E267-A40D-BE1E-7570-692D86738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4116" y="2539342"/>
            <a:ext cx="6246435" cy="38829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F2668F-8F91-6459-5B68-A3F1EFD21900}"/>
              </a:ext>
            </a:extLst>
          </p:cNvPr>
          <p:cNvSpPr/>
          <p:nvPr/>
        </p:nvSpPr>
        <p:spPr>
          <a:xfrm>
            <a:off x="719659" y="667332"/>
            <a:ext cx="787493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Outras diferenças entre gestão ágil e tradicional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E89EA46-E273-7F96-FE93-F974D16B358A}"/>
              </a:ext>
            </a:extLst>
          </p:cNvPr>
          <p:cNvSpPr/>
          <p:nvPr/>
        </p:nvSpPr>
        <p:spPr>
          <a:xfrm>
            <a:off x="620215" y="1958829"/>
            <a:ext cx="774577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pt-BR" sz="2400" b="1" dirty="0">
                <a:solidFill>
                  <a:srgbClr val="182020"/>
                </a:solidFill>
                <a:latin typeface="Calibri"/>
                <a:cs typeface="Calibri"/>
              </a:rPr>
              <a:t>Percepção de conquista de resultados</a:t>
            </a:r>
          </a:p>
          <a:p>
            <a:pPr algn="just"/>
            <a:endParaRPr lang="pt-BR" sz="2400" b="1" dirty="0">
              <a:solidFill>
                <a:srgbClr val="182020"/>
              </a:solidFill>
              <a:latin typeface="Calibri"/>
              <a:cs typeface="Calibri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40DDB96-3FFF-18C6-F3C8-E6B5C32B4016}"/>
              </a:ext>
            </a:extLst>
          </p:cNvPr>
          <p:cNvSpPr/>
          <p:nvPr/>
        </p:nvSpPr>
        <p:spPr>
          <a:xfrm>
            <a:off x="6228272" y="3647536"/>
            <a:ext cx="914400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5D85C5E-4DCD-8D09-E29B-DAA21A53C60B}"/>
              </a:ext>
            </a:extLst>
          </p:cNvPr>
          <p:cNvSpPr/>
          <p:nvPr/>
        </p:nvSpPr>
        <p:spPr>
          <a:xfrm>
            <a:off x="6300158" y="5502215"/>
            <a:ext cx="785004" cy="799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987CA9E-698E-D577-A193-F56B7B494B0E}"/>
              </a:ext>
            </a:extLst>
          </p:cNvPr>
          <p:cNvSpPr/>
          <p:nvPr/>
        </p:nvSpPr>
        <p:spPr>
          <a:xfrm>
            <a:off x="2058836" y="5761007"/>
            <a:ext cx="382438" cy="353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C4966A1-7448-2B85-6B6A-3E7066253007}"/>
              </a:ext>
            </a:extLst>
          </p:cNvPr>
          <p:cNvSpPr/>
          <p:nvPr/>
        </p:nvSpPr>
        <p:spPr>
          <a:xfrm>
            <a:off x="2619552" y="5761006"/>
            <a:ext cx="382438" cy="353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9CBAD36-CB71-C682-25A5-93778FB2006B}"/>
              </a:ext>
            </a:extLst>
          </p:cNvPr>
          <p:cNvSpPr/>
          <p:nvPr/>
        </p:nvSpPr>
        <p:spPr>
          <a:xfrm>
            <a:off x="3151514" y="5732250"/>
            <a:ext cx="468702" cy="4399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70C2CA1-499F-0E1F-147B-7E56CEDF6898}"/>
              </a:ext>
            </a:extLst>
          </p:cNvPr>
          <p:cNvSpPr/>
          <p:nvPr/>
        </p:nvSpPr>
        <p:spPr>
          <a:xfrm>
            <a:off x="3769740" y="5732249"/>
            <a:ext cx="468702" cy="4399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A9452E6-0099-0DA0-7B8F-0038858749E2}"/>
              </a:ext>
            </a:extLst>
          </p:cNvPr>
          <p:cNvSpPr/>
          <p:nvPr/>
        </p:nvSpPr>
        <p:spPr>
          <a:xfrm>
            <a:off x="4359211" y="5703495"/>
            <a:ext cx="526211" cy="4974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87C9566-0018-A3C7-23C9-3C03380DB76C}"/>
              </a:ext>
            </a:extLst>
          </p:cNvPr>
          <p:cNvSpPr/>
          <p:nvPr/>
        </p:nvSpPr>
        <p:spPr>
          <a:xfrm>
            <a:off x="4977437" y="5703494"/>
            <a:ext cx="526211" cy="4974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383ACEF-45EE-9DF3-ABD0-4A666E729AD4}"/>
              </a:ext>
            </a:extLst>
          </p:cNvPr>
          <p:cNvSpPr/>
          <p:nvPr/>
        </p:nvSpPr>
        <p:spPr>
          <a:xfrm>
            <a:off x="5610040" y="5617229"/>
            <a:ext cx="626852" cy="626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2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B8C7672-0444-43DC-803C-A46D9B00A873}"/>
              </a:ext>
            </a:extLst>
          </p:cNvPr>
          <p:cNvSpPr/>
          <p:nvPr/>
        </p:nvSpPr>
        <p:spPr>
          <a:xfrm>
            <a:off x="620215" y="1720840"/>
            <a:ext cx="7745770" cy="41549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400" b="1" dirty="0">
                <a:solidFill>
                  <a:srgbClr val="182020"/>
                </a:solidFill>
                <a:latin typeface="Calibri"/>
                <a:cs typeface="Calibri"/>
              </a:rPr>
              <a:t>2. Controle de budget (orçamento)</a:t>
            </a:r>
          </a:p>
          <a:p>
            <a:endParaRPr lang="pt-BR" sz="2400" b="1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Em relação a custos, no método ágil, </a:t>
            </a:r>
            <a:r>
              <a:rPr lang="pt-BR" sz="2400" dirty="0">
                <a:solidFill>
                  <a:srgbClr val="FF0000"/>
                </a:solidFill>
                <a:latin typeface="Calibri"/>
                <a:cs typeface="Calibri"/>
              </a:rPr>
              <a:t>é possível combinar entregas de funcionalidades mínimas e providenciar ajustes no custo do projeto a partir das entregas e do mapeamento das demais etapas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.</a:t>
            </a:r>
          </a:p>
          <a:p>
            <a:pPr algn="just"/>
            <a:endParaRPr lang="pt-BR" sz="2400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Na metodologia tradicional, </a:t>
            </a:r>
            <a:r>
              <a:rPr lang="pt-BR" sz="2400" dirty="0">
                <a:solidFill>
                  <a:srgbClr val="FF0000"/>
                </a:solidFill>
                <a:latin typeface="Calibri"/>
                <a:cs typeface="Calibri"/>
              </a:rPr>
              <a:t>o custo do projeto é fechado a partir do escopo. Não há consideração da previsão de alterações significativas no seu custo</a:t>
            </a:r>
            <a:r>
              <a:rPr lang="pt-BR" sz="2400" dirty="0">
                <a:solidFill>
                  <a:srgbClr val="182020"/>
                </a:solidFill>
                <a:latin typeface="Calibri"/>
                <a:cs typeface="Calibri"/>
              </a:rPr>
              <a:t>, o que pode comprometer o sucesso do projeto e prejudicar a agência.</a:t>
            </a:r>
            <a:endParaRPr lang="pt-BR" sz="2400" b="0" i="0" dirty="0">
              <a:solidFill>
                <a:srgbClr val="18202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4EB5450-0C15-457C-93A1-1162C0720D33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DA648A-F52C-46F0-C9D7-C694B37937B8}"/>
              </a:ext>
            </a:extLst>
          </p:cNvPr>
          <p:cNvSpPr/>
          <p:nvPr/>
        </p:nvSpPr>
        <p:spPr>
          <a:xfrm>
            <a:off x="719659" y="667332"/>
            <a:ext cx="787493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Outras diferenças entre gestão ágil e tradicional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22347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3004A86-D9E1-4124-90A4-188DBD48D118}"/>
              </a:ext>
            </a:extLst>
          </p:cNvPr>
          <p:cNvSpPr/>
          <p:nvPr/>
        </p:nvSpPr>
        <p:spPr>
          <a:xfrm>
            <a:off x="734035" y="1658605"/>
            <a:ext cx="7937690" cy="504753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300" b="1" dirty="0">
                <a:solidFill>
                  <a:srgbClr val="182020"/>
                </a:solidFill>
                <a:latin typeface="Calibri"/>
                <a:cs typeface="Calibri"/>
              </a:rPr>
              <a:t>3. Gestão de risco</a:t>
            </a:r>
          </a:p>
          <a:p>
            <a:endParaRPr lang="pt-BR" sz="2300" b="1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Na gestão tradicional, a ênfase é no </a:t>
            </a:r>
            <a:r>
              <a:rPr lang="pt-BR" sz="2300" b="1" dirty="0">
                <a:solidFill>
                  <a:srgbClr val="2E2B87"/>
                </a:solidFill>
                <a:latin typeface="Calibri"/>
                <a:cs typeface="Calibri"/>
              </a:rPr>
              <a:t>planejamento</a:t>
            </a:r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 inicial detalhado </a:t>
            </a:r>
            <a:r>
              <a:rPr lang="pt-BR" sz="2300" dirty="0">
                <a:solidFill>
                  <a:srgbClr val="FF0000"/>
                </a:solidFill>
                <a:latin typeface="Calibri"/>
                <a:cs typeface="Calibri"/>
              </a:rPr>
              <a:t>para identificar, avaliar e determinar as respostas para todos os riscos do projeto</a:t>
            </a:r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. O monitoramento e controle é feito pelo </a:t>
            </a:r>
            <a:r>
              <a:rPr lang="pt-BR" sz="2300" b="1" dirty="0">
                <a:solidFill>
                  <a:srgbClr val="182020"/>
                </a:solidFill>
                <a:latin typeface="Calibri"/>
                <a:cs typeface="Calibri"/>
              </a:rPr>
              <a:t>Gerente de Projetos</a:t>
            </a:r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 que geralmente identifica quem será o responsável por tratá-lo.</a:t>
            </a:r>
          </a:p>
          <a:p>
            <a:endParaRPr lang="pt-BR" sz="2300" dirty="0">
              <a:solidFill>
                <a:srgbClr val="182020"/>
              </a:solidFill>
              <a:latin typeface="Calibri"/>
              <a:cs typeface="Calibri"/>
            </a:endParaRPr>
          </a:p>
          <a:p>
            <a:pPr algn="just"/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Na gestão ágil, </a:t>
            </a:r>
            <a:r>
              <a:rPr lang="pt-BR" sz="2300" dirty="0">
                <a:solidFill>
                  <a:srgbClr val="FF0000"/>
                </a:solidFill>
                <a:latin typeface="Calibri"/>
                <a:cs typeface="Calibri"/>
              </a:rPr>
              <a:t>qualquer membro do time pode identificar os riscos a qualquer momento e o Dono do Produto atualiza os riscos identificados para serem tratados com prioridade na próxima sprint</a:t>
            </a:r>
            <a:r>
              <a:rPr lang="pt-BR" sz="2300" dirty="0">
                <a:solidFill>
                  <a:srgbClr val="182020"/>
                </a:solidFill>
                <a:latin typeface="Calibri"/>
                <a:cs typeface="Calibri"/>
              </a:rPr>
              <a:t>. A responsabilidade nos métodos ágeis é coletiva, ou seja, todo o time tem responsabilidade no gerenciamento dos riscos.</a:t>
            </a:r>
            <a:endParaRPr lang="pt-BR" sz="2300" b="0" i="0" dirty="0">
              <a:solidFill>
                <a:srgbClr val="18202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1ED997-4F2F-44A8-9582-371ADD42C384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9B1A46D-77C6-C225-B0E1-A31A0FC9192B}"/>
              </a:ext>
            </a:extLst>
          </p:cNvPr>
          <p:cNvSpPr/>
          <p:nvPr/>
        </p:nvSpPr>
        <p:spPr>
          <a:xfrm>
            <a:off x="719659" y="667332"/>
            <a:ext cx="787493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Outras diferenças entre gestão ágil e tradicional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25794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4"/>
            <a:ext cx="45719" cy="95410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78ED23B-D7F6-4C4A-B556-DDD255448240}"/>
              </a:ext>
            </a:extLst>
          </p:cNvPr>
          <p:cNvSpPr/>
          <p:nvPr/>
        </p:nvSpPr>
        <p:spPr>
          <a:xfrm>
            <a:off x="734036" y="517593"/>
            <a:ext cx="751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A escolha entre gestão ágil ou tradicional não precisa gerar um conflito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39B50F6-A2EC-47B8-968B-5CC8D2E94AF9}"/>
              </a:ext>
            </a:extLst>
          </p:cNvPr>
          <p:cNvSpPr/>
          <p:nvPr/>
        </p:nvSpPr>
        <p:spPr>
          <a:xfrm>
            <a:off x="621327" y="1716758"/>
            <a:ext cx="790085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  <a:latin typeface="Nunito Sans"/>
              </a:rPr>
              <a:t>A escolha de qual modelo de gestão de projetos utilizar não está escrita em pedra</a:t>
            </a:r>
            <a:r>
              <a:rPr lang="pt-BR" sz="1600" dirty="0">
                <a:solidFill>
                  <a:srgbClr val="182020"/>
                </a:solidFill>
                <a:latin typeface="Nunito Sans"/>
              </a:rPr>
              <a:t>. É necessário analisar as diferenças entre eles e ajustar de acordo com a característica e os objetivos do projeto</a:t>
            </a:r>
          </a:p>
          <a:p>
            <a:endParaRPr lang="pt-BR" sz="1400" dirty="0">
              <a:solidFill>
                <a:srgbClr val="182020"/>
              </a:solidFill>
              <a:latin typeface="Nunito Sans"/>
            </a:endParaRPr>
          </a:p>
          <a:p>
            <a:pPr algn="just"/>
            <a:r>
              <a:rPr lang="pt-BR" sz="1600" dirty="0">
                <a:solidFill>
                  <a:srgbClr val="FF0000"/>
                </a:solidFill>
                <a:latin typeface="Nunito Sans"/>
              </a:rPr>
              <a:t>Na prática, o que deve ser analisado antes de fazer uma escolha entre os métodos é se o projeto será desenvolvido todo de uma vez (metodologias tradicionais) ou por etapas (metodologias ágeis).</a:t>
            </a:r>
          </a:p>
          <a:p>
            <a:endParaRPr lang="pt-BR" sz="1400" dirty="0">
              <a:solidFill>
                <a:srgbClr val="182020"/>
              </a:solidFill>
              <a:latin typeface="Nunito Sans"/>
            </a:endParaRPr>
          </a:p>
          <a:p>
            <a:pPr algn="just"/>
            <a:r>
              <a:rPr lang="pt-BR" sz="1600" dirty="0">
                <a:solidFill>
                  <a:srgbClr val="182020"/>
                </a:solidFill>
                <a:latin typeface="Nunito Sans"/>
              </a:rPr>
              <a:t>Outro ponto a ser considerado quando está se decidindo por métodos tradicionais ou ágeis é a </a:t>
            </a:r>
            <a:r>
              <a:rPr lang="pt-BR" sz="1600" dirty="0">
                <a:solidFill>
                  <a:srgbClr val="2E2B87"/>
                </a:solidFill>
                <a:latin typeface="Nunito Sans"/>
              </a:rPr>
              <a:t>cultura</a:t>
            </a:r>
            <a:r>
              <a:rPr lang="pt-BR" sz="1600" dirty="0">
                <a:solidFill>
                  <a:srgbClr val="182020"/>
                </a:solidFill>
                <a:latin typeface="Nunito Sans"/>
              </a:rPr>
              <a:t> e o conhecimento da empresa. Se a empresa não é madura suficiente, sua equipe não tem conhecimento em metodologias de projeto, pode ser preferível partir para a tradicional, já que existe o risco de não conseguir entregar valor antes da finalização do projeto.  </a:t>
            </a:r>
          </a:p>
          <a:p>
            <a:endParaRPr lang="pt-BR" sz="1400" dirty="0">
              <a:solidFill>
                <a:srgbClr val="182020"/>
              </a:solidFill>
              <a:latin typeface="Nunito Sans"/>
            </a:endParaRPr>
          </a:p>
          <a:p>
            <a:pPr algn="just"/>
            <a:r>
              <a:rPr lang="pt-BR" sz="1600" dirty="0">
                <a:solidFill>
                  <a:srgbClr val="FF0000"/>
                </a:solidFill>
                <a:latin typeface="Nunito Sans"/>
              </a:rPr>
              <a:t>O melhor é definir um caminho em que os dois métodos estejam alinhados</a:t>
            </a:r>
            <a:r>
              <a:rPr lang="pt-BR" sz="1600" dirty="0">
                <a:solidFill>
                  <a:srgbClr val="182020"/>
                </a:solidFill>
                <a:latin typeface="Nunito Sans"/>
              </a:rPr>
              <a:t>, mantendo a valorização de cada uma. Importante é não transformar uma metodologia na outra, burocratizando a ágil e simplificando a tradicional. </a:t>
            </a:r>
            <a:r>
              <a:rPr lang="pt-BR" sz="1600" dirty="0">
                <a:solidFill>
                  <a:srgbClr val="FF0000"/>
                </a:solidFill>
                <a:latin typeface="Nunito Sans"/>
              </a:rPr>
              <a:t>É preciso saber escolher o que cada uma pode agregar para atingir os objetivos do projeto. O importante é nunca perder a qualidade</a:t>
            </a:r>
            <a:r>
              <a:rPr lang="pt-BR" sz="1600" dirty="0">
                <a:solidFill>
                  <a:srgbClr val="182020"/>
                </a:solidFill>
                <a:latin typeface="Nunito Sans"/>
              </a:rPr>
              <a:t>.</a:t>
            </a:r>
          </a:p>
          <a:p>
            <a:br>
              <a:rPr lang="pt-BR" sz="1400" dirty="0"/>
            </a:br>
            <a:endParaRPr lang="pt-BR" sz="1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45E16A-1A8D-4AA8-8A8D-71AF22834009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</p:spTree>
    <p:extLst>
      <p:ext uri="{BB962C8B-B14F-4D97-AF65-F5344CB8AC3E}">
        <p14:creationId xmlns:p14="http://schemas.microsoft.com/office/powerpoint/2010/main" val="12901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259357"/>
            <a:ext cx="45719" cy="665553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20"/>
          <p:cNvSpPr txBox="1">
            <a:spLocks/>
          </p:cNvSpPr>
          <p:nvPr/>
        </p:nvSpPr>
        <p:spPr>
          <a:xfrm>
            <a:off x="531018" y="365510"/>
            <a:ext cx="808196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3600" b="1" dirty="0" err="1">
                <a:latin typeface="Century Gothic" panose="020B0502020202020204" pitchFamily="34" charset="0"/>
                <a:cs typeface="Gotham-Book"/>
              </a:rPr>
              <a:t>Objetivos</a:t>
            </a:r>
            <a:endParaRPr lang="en-US" sz="3600" b="1" dirty="0">
              <a:latin typeface="Century Gothic" panose="020B0502020202020204" pitchFamily="34" charset="0"/>
              <a:cs typeface="Gotham-Book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346826" y="1536836"/>
            <a:ext cx="564149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 dirty="0"/>
              <a:t>Definição de Projetos; </a:t>
            </a:r>
          </a:p>
          <a:p>
            <a:endParaRPr lang="pt-BR" altLang="pt-BR" sz="2800" b="1" dirty="0"/>
          </a:p>
          <a:p>
            <a:r>
              <a:rPr lang="pt-BR" altLang="pt-BR" sz="2800" b="1" dirty="0"/>
              <a:t>Conhecer o conceito da Gestão de Projetos;</a:t>
            </a:r>
          </a:p>
          <a:p>
            <a:endParaRPr lang="pt-BR" altLang="pt-BR" sz="2400" b="1" dirty="0"/>
          </a:p>
          <a:p>
            <a:r>
              <a:rPr lang="pt-BR" altLang="pt-BR" sz="2800" b="1" dirty="0"/>
              <a:t>Reconhecer a importância da Gestão de Projetos;</a:t>
            </a:r>
          </a:p>
          <a:p>
            <a:endParaRPr lang="pt-BR" altLang="pt-BR" sz="2800" b="1" dirty="0"/>
          </a:p>
          <a:p>
            <a:r>
              <a:rPr lang="pt-BR" altLang="pt-BR" sz="2800" b="1" dirty="0"/>
              <a:t>Metodologias para Gestão de Projetos.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84" y="2843438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7355" y="354960"/>
            <a:ext cx="45719" cy="95410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CD25B55-947F-05FC-6150-6648DF8ACE5C}"/>
              </a:ext>
            </a:extLst>
          </p:cNvPr>
          <p:cNvSpPr/>
          <p:nvPr/>
        </p:nvSpPr>
        <p:spPr>
          <a:xfrm>
            <a:off x="2184317" y="2300748"/>
            <a:ext cx="47753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182020"/>
                </a:solidFill>
                <a:latin typeface="Nunito Sans"/>
              </a:rPr>
              <a:t>Gestão Contingencial de Projetos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07300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7355" y="354960"/>
            <a:ext cx="45719" cy="95410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E750E76-8FAD-4F8B-8A9F-D66904C7111F}"/>
              </a:ext>
            </a:extLst>
          </p:cNvPr>
          <p:cNvSpPr/>
          <p:nvPr/>
        </p:nvSpPr>
        <p:spPr>
          <a:xfrm>
            <a:off x="692092" y="375740"/>
            <a:ext cx="6690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82020"/>
                </a:solidFill>
                <a:latin typeface="Nunito Sans"/>
              </a:rPr>
              <a:t>Como escolher qual metodologia usar para cada momento?</a:t>
            </a:r>
            <a:endParaRPr lang="pt-BR" sz="2800" b="1" i="0" dirty="0">
              <a:solidFill>
                <a:srgbClr val="182020"/>
              </a:solidFill>
              <a:effectLst/>
              <a:latin typeface="Darker Grotesque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7B4C5D-41DE-4C17-901E-CC399985E5E4}"/>
              </a:ext>
            </a:extLst>
          </p:cNvPr>
          <p:cNvSpPr/>
          <p:nvPr/>
        </p:nvSpPr>
        <p:spPr>
          <a:xfrm>
            <a:off x="503339" y="1907739"/>
            <a:ext cx="7961153" cy="16312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000" dirty="0">
                <a:solidFill>
                  <a:srgbClr val="182020"/>
                </a:solidFill>
                <a:latin typeface="Calibri"/>
                <a:cs typeface="Calibri"/>
              </a:rPr>
              <a:t>Conhecer um pouco de todas para que possa adaptá-las à sua realidade. </a:t>
            </a:r>
            <a:r>
              <a:rPr lang="pt-BR" sz="2000" dirty="0">
                <a:solidFill>
                  <a:srgbClr val="FF0000"/>
                </a:solidFill>
                <a:latin typeface="Calibri"/>
                <a:cs typeface="Calibri"/>
              </a:rPr>
              <a:t>Não há receita de bolo ou ferramentas milagrosas para a gestão de projeto eficaz</a:t>
            </a:r>
            <a:r>
              <a:rPr lang="pt-BR" sz="2000" dirty="0">
                <a:solidFill>
                  <a:srgbClr val="182020"/>
                </a:solidFill>
                <a:latin typeface="Calibri"/>
                <a:cs typeface="Calibri"/>
              </a:rPr>
              <a:t>. O que </a:t>
            </a:r>
            <a:r>
              <a:rPr lang="pt-BR" sz="2000" dirty="0">
                <a:solidFill>
                  <a:srgbClr val="FF0000"/>
                </a:solidFill>
                <a:latin typeface="Calibri"/>
                <a:cs typeface="Calibri"/>
              </a:rPr>
              <a:t>existem são empresas comprometidas com a redução de esforços desnecessários, com foco na otimização de processos e de ganho operacional</a:t>
            </a:r>
            <a:r>
              <a:rPr lang="pt-BR" sz="2000" dirty="0">
                <a:solidFill>
                  <a:srgbClr val="182020"/>
                </a:solidFill>
                <a:latin typeface="Calibri"/>
                <a:cs typeface="Calibri"/>
              </a:rPr>
              <a:t>, além do aumento da lucratividade e a satisfação do cliente.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2FB187-BC15-4DCE-9182-308EC335FEAB}"/>
              </a:ext>
            </a:extLst>
          </p:cNvPr>
          <p:cNvSpPr/>
          <p:nvPr/>
        </p:nvSpPr>
        <p:spPr>
          <a:xfrm>
            <a:off x="503338" y="3855122"/>
            <a:ext cx="7961153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rgbClr val="182020"/>
                </a:solidFill>
                <a:latin typeface="Calibri"/>
                <a:cs typeface="Calibri"/>
              </a:rPr>
              <a:t>O gerenciamento dos trabalhos que estão sendo feitos dentro da empresa permite você garantir as entregas com os objetivos e prazos acordados com seu cliente. </a:t>
            </a:r>
            <a:r>
              <a:rPr lang="pt-BR" sz="2000" dirty="0">
                <a:solidFill>
                  <a:srgbClr val="FF0000"/>
                </a:solidFill>
                <a:latin typeface="Calibri"/>
                <a:cs typeface="Calibri"/>
              </a:rPr>
              <a:t>Isso porque a ansiedade do cliente é reduzida a partir do momento que ele visualiza entregas que garantem que o projeto está evoluindo e tem a possibilidade de participar de todo o desenvolvimento com feedbacks constante.</a:t>
            </a:r>
            <a:endParaRPr lang="pt-BR" sz="200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F867B5F-B0DD-4311-B611-44ADE54FA7AC}"/>
              </a:ext>
            </a:extLst>
          </p:cNvPr>
          <p:cNvSpPr/>
          <p:nvPr/>
        </p:nvSpPr>
        <p:spPr>
          <a:xfrm>
            <a:off x="5792600" y="6663122"/>
            <a:ext cx="3351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https://resultadosdigitais.com.br/agencias/gestao-agil-gestao-tradicional/</a:t>
            </a:r>
          </a:p>
        </p:txBody>
      </p:sp>
    </p:spTree>
    <p:extLst>
      <p:ext uri="{BB962C8B-B14F-4D97-AF65-F5344CB8AC3E}">
        <p14:creationId xmlns:p14="http://schemas.microsoft.com/office/powerpoint/2010/main" val="11372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824135" y="617538"/>
            <a:ext cx="58961" cy="65662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AutoShape 2" descr="Resultado de imagem para pergun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Resultado de imagem para pergunt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pergunt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8" descr="Resultado de imagem para pergunta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0" descr="Resultado de imagem para pergunta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2" descr="Resultado de imagem para pergunta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4" descr="Resultado de imagem para perguntas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226D85B-3006-4112-B1A4-476FEDE91DAD}"/>
              </a:ext>
            </a:extLst>
          </p:cNvPr>
          <p:cNvSpPr/>
          <p:nvPr/>
        </p:nvSpPr>
        <p:spPr>
          <a:xfrm>
            <a:off x="723427" y="2425989"/>
            <a:ext cx="49577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  <a:latin typeface="Open Sans"/>
              </a:rPr>
              <a:t>A aplicação de </a:t>
            </a:r>
            <a:r>
              <a:rPr lang="pt-BR" sz="2800" b="1" dirty="0">
                <a:solidFill>
                  <a:srgbClr val="000000"/>
                </a:solidFill>
                <a:latin typeface="Open Sans"/>
              </a:rPr>
              <a:t>metodologias de gerenciamento de projetos</a:t>
            </a:r>
            <a:r>
              <a:rPr lang="pt-BR" sz="2800" dirty="0">
                <a:solidFill>
                  <a:srgbClr val="000000"/>
                </a:solidFill>
                <a:latin typeface="Open Sans"/>
              </a:rPr>
              <a:t> é capaz de facilitar a vida dos gerentes e de toda equipe, além de trazer resultados cada vez melhores.</a:t>
            </a:r>
            <a:endParaRPr lang="pt-BR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666E02-E5FF-431E-B240-6CD147EF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46" y="2424484"/>
            <a:ext cx="3004363" cy="19992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CE0DDE2-B3B7-A77D-FACC-F396ACBCCEC0}"/>
              </a:ext>
            </a:extLst>
          </p:cNvPr>
          <p:cNvSpPr/>
          <p:nvPr/>
        </p:nvSpPr>
        <p:spPr>
          <a:xfrm>
            <a:off x="922130" y="591400"/>
            <a:ext cx="6690220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000" b="1" dirty="0">
                <a:solidFill>
                  <a:srgbClr val="182020"/>
                </a:solidFill>
                <a:latin typeface="Calibri"/>
                <a:cs typeface="Calibri"/>
              </a:rPr>
              <a:t>Independente da Metodologia o que importa é que ...</a:t>
            </a:r>
            <a:endParaRPr lang="pt-BR" sz="4000" b="1" i="0" dirty="0">
              <a:solidFill>
                <a:srgbClr val="182020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2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9335" y="523433"/>
            <a:ext cx="45719" cy="9671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65001" y="602222"/>
            <a:ext cx="6187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spcBef>
                <a:spcPct val="0"/>
              </a:spcBef>
              <a:defRPr/>
            </a:pPr>
            <a:r>
              <a:rPr lang="en-US" altLang="pt-BR" sz="4800" b="1" dirty="0" err="1"/>
              <a:t>Perguntas</a:t>
            </a:r>
            <a:r>
              <a:rPr lang="en-US" altLang="pt-BR" sz="4800" b="1" dirty="0"/>
              <a:t> &amp; </a:t>
            </a:r>
            <a:r>
              <a:rPr lang="en-US" altLang="pt-BR" sz="4800" b="1" dirty="0" err="1"/>
              <a:t>Discussões</a:t>
            </a:r>
            <a:endParaRPr lang="pt-BR" altLang="pt-BR" sz="4800" b="1" dirty="0"/>
          </a:p>
        </p:txBody>
      </p:sp>
      <p:pic>
        <p:nvPicPr>
          <p:cNvPr id="1026" name="Picture 2" descr="Resultado de imagem para duvi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51" y="1956684"/>
            <a:ext cx="4001897" cy="3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259358"/>
            <a:ext cx="45719" cy="77527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64" y="649855"/>
            <a:ext cx="5349429" cy="580206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460124" y="6611431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900" dirty="0"/>
              <a:t>https://bsbr.com.br/sucesso-empresarial-com-gerenciamento-de-projetos/</a:t>
            </a:r>
          </a:p>
        </p:txBody>
      </p:sp>
    </p:spTree>
    <p:extLst>
      <p:ext uri="{BB962C8B-B14F-4D97-AF65-F5344CB8AC3E}">
        <p14:creationId xmlns:p14="http://schemas.microsoft.com/office/powerpoint/2010/main" val="38050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496" y="517595"/>
            <a:ext cx="45719" cy="67039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TextBox 20"/>
          <p:cNvSpPr txBox="1"/>
          <p:nvPr/>
        </p:nvSpPr>
        <p:spPr>
          <a:xfrm>
            <a:off x="1132554" y="1413426"/>
            <a:ext cx="685013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b="1" dirty="0" err="1">
                <a:latin typeface="Century Gothic" panose="020B0502020202020204" pitchFamily="34" charset="0"/>
                <a:cs typeface="Gotham-Book"/>
              </a:rPr>
              <a:t>Gestão</a:t>
            </a:r>
            <a:r>
              <a:rPr lang="en-US" sz="5400" b="1" dirty="0">
                <a:latin typeface="Century Gothic" panose="020B0502020202020204" pitchFamily="34" charset="0"/>
                <a:cs typeface="Gotham-Book"/>
              </a:rPr>
              <a:t> de </a:t>
            </a:r>
            <a:r>
              <a:rPr lang="en-US" sz="5400" b="1" dirty="0" err="1">
                <a:latin typeface="Century Gothic" panose="020B0502020202020204" pitchFamily="34" charset="0"/>
                <a:cs typeface="Gotham-Book"/>
              </a:rPr>
              <a:t>Projetos</a:t>
            </a:r>
            <a:endParaRPr lang="en-US" sz="5400" b="1" dirty="0">
              <a:latin typeface="Century Gothic" panose="020B0502020202020204" pitchFamily="34" charset="0"/>
              <a:cs typeface="Gotham-Book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74" y="2596647"/>
            <a:ext cx="2326666" cy="12313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974" y="4784375"/>
            <a:ext cx="1779663" cy="1173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81" y="3008817"/>
            <a:ext cx="2790825" cy="1638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5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747909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TextBox 20"/>
          <p:cNvSpPr txBox="1">
            <a:spLocks/>
          </p:cNvSpPr>
          <p:nvPr/>
        </p:nvSpPr>
        <p:spPr>
          <a:xfrm>
            <a:off x="577374" y="466485"/>
            <a:ext cx="808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O que é Gerenciamento de Projetos?</a:t>
            </a:r>
          </a:p>
        </p:txBody>
      </p:sp>
      <p:sp>
        <p:nvSpPr>
          <p:cNvPr id="2" name="Retângulo 1"/>
          <p:cNvSpPr/>
          <p:nvPr/>
        </p:nvSpPr>
        <p:spPr>
          <a:xfrm>
            <a:off x="249968" y="2795521"/>
            <a:ext cx="5693432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127125"/>
            <a:r>
              <a:rPr lang="pt-BR" altLang="pt-BR" sz="2800" dirty="0"/>
              <a:t>Gerenciar, administrar, coordenar ou gerir um projeto </a:t>
            </a:r>
            <a:r>
              <a:rPr lang="pt-BR" altLang="pt-BR" sz="2800" dirty="0">
                <a:solidFill>
                  <a:srgbClr val="FF3300"/>
                </a:solidFill>
              </a:rPr>
              <a:t>é a aplicação de técnicas, conhecimentos,  habilidades e ferramentas para garantir seu sucesso</a:t>
            </a:r>
            <a:r>
              <a:rPr lang="pt-BR" altLang="pt-BR" sz="2800" dirty="0"/>
              <a:t>.</a:t>
            </a:r>
            <a:endParaRPr lang="pt-BR" sz="16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86" y="2125694"/>
            <a:ext cx="3006665" cy="18011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379" y="4612830"/>
            <a:ext cx="3691386" cy="20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45719" cy="6026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extBox 20"/>
          <p:cNvSpPr txBox="1">
            <a:spLocks/>
          </p:cNvSpPr>
          <p:nvPr/>
        </p:nvSpPr>
        <p:spPr>
          <a:xfrm>
            <a:off x="586504" y="329329"/>
            <a:ext cx="808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O que é Gerenciamento de Projetos?</a:t>
            </a:r>
          </a:p>
        </p:txBody>
      </p:sp>
      <p:sp>
        <p:nvSpPr>
          <p:cNvPr id="3" name="Retângulo 2"/>
          <p:cNvSpPr/>
          <p:nvPr/>
        </p:nvSpPr>
        <p:spPr>
          <a:xfrm>
            <a:off x="413976" y="2348252"/>
            <a:ext cx="47404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127125"/>
            <a:r>
              <a:rPr lang="pt-BR" altLang="pt-BR" sz="3200" dirty="0"/>
              <a:t>Gerenciar um projeto envolve desde iniciá-lo até finalizá-lo, passando pelas etapas de </a:t>
            </a:r>
            <a:r>
              <a:rPr lang="pt-BR" altLang="pt-BR" sz="3200" dirty="0">
                <a:solidFill>
                  <a:srgbClr val="F34B77"/>
                </a:solidFill>
              </a:rPr>
              <a:t>planejamento, execução e atividades de controle</a:t>
            </a:r>
            <a:r>
              <a:rPr lang="pt-BR" altLang="pt-BR" sz="3200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04" y="2261093"/>
            <a:ext cx="3667620" cy="24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4196" y="329329"/>
            <a:ext cx="82308" cy="10790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extBox 20"/>
          <p:cNvSpPr txBox="1">
            <a:spLocks/>
          </p:cNvSpPr>
          <p:nvPr/>
        </p:nvSpPr>
        <p:spPr>
          <a:xfrm>
            <a:off x="586504" y="276777"/>
            <a:ext cx="8081963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pt-BR" b="1" kern="0" dirty="0"/>
              <a:t>Gerenciamento de Projetos</a:t>
            </a:r>
          </a:p>
          <a:p>
            <a:pPr marL="0" indent="0">
              <a:buNone/>
              <a:defRPr/>
            </a:pPr>
            <a:r>
              <a:rPr lang="pt-BR" b="1" kern="0" dirty="0"/>
              <a:t>Processos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482438" y="2173236"/>
            <a:ext cx="8179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O Gerenciamento de Projetos é realizado por meio da integração dos seguintes processos: </a:t>
            </a:r>
            <a:endParaRPr lang="pt-BR" altLang="pt-BR" sz="2400" b="1" dirty="0"/>
          </a:p>
        </p:txBody>
      </p:sp>
      <p:sp>
        <p:nvSpPr>
          <p:cNvPr id="5" name="Retângulo 4"/>
          <p:cNvSpPr/>
          <p:nvPr/>
        </p:nvSpPr>
        <p:spPr>
          <a:xfrm>
            <a:off x="1024758" y="3533879"/>
            <a:ext cx="4572000" cy="20774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altLang="pt-BR" b="1" dirty="0"/>
              <a:t>Iniciação;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pt-BR" altLang="pt-BR" sz="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altLang="pt-BR" b="1" dirty="0"/>
              <a:t>Planejamento;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pt-BR" altLang="pt-BR" sz="9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altLang="pt-BR" b="1" dirty="0"/>
              <a:t>Execução;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pt-BR" altLang="pt-BR" sz="11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altLang="pt-BR" b="1" dirty="0"/>
              <a:t>Monitoramento e controle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pt-BR" altLang="pt-BR" sz="11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altLang="pt-BR" b="1" dirty="0"/>
              <a:t>Encerramento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51" y="3004233"/>
            <a:ext cx="3215916" cy="24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0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ff1aa9-29aa-433d-9d96-5825ace599da" xsi:nil="true"/>
    <lcf76f155ced4ddcb4097134ff3c332f xmlns="43a0042c-e646-4e41-86b5-b9ac71f582f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485E5153EC1C4BBE7F115F6FBA4879" ma:contentTypeVersion="12" ma:contentTypeDescription="Crie um novo documento." ma:contentTypeScope="" ma:versionID="2edb92656c7e7fc450f17cf549aa2016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de5fcbfb3e5831cd775a183ef9607bea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6B11AB-6CBB-4604-A808-5D13F897175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EA669A-DB1E-4C57-B951-16D9802EF2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B7C46B-EF69-411E-8527-9929838E1FAB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9182</TotalTime>
  <Words>1981</Words>
  <Application>Microsoft Macintosh PowerPoint</Application>
  <PresentationFormat>Apresentação na tela (4:3)</PresentationFormat>
  <Paragraphs>217</Paragraphs>
  <Slides>44</Slides>
  <Notes>15</Notes>
  <HiddenSlides>1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Century Gothic</vt:lpstr>
      <vt:lpstr>Darker Grotesque</vt:lpstr>
      <vt:lpstr>Gotham-Bold</vt:lpstr>
      <vt:lpstr>Gotham-Book</vt:lpstr>
      <vt:lpstr>Nunito Sans</vt:lpstr>
      <vt:lpstr>Open Sans</vt:lpstr>
      <vt:lpstr>Raleway</vt:lpstr>
      <vt:lpstr>Wingdings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Gabriela Salomão</cp:lastModifiedBy>
  <cp:revision>785</cp:revision>
  <dcterms:created xsi:type="dcterms:W3CDTF">2015-01-30T10:46:50Z</dcterms:created>
  <dcterms:modified xsi:type="dcterms:W3CDTF">2024-09-05T19:29:43Z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0x01010009485E5153EC1C4BBE7F115F6FBA4879</vt:lpwstr>
  </property>
</Properties>
</file>